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llanıcı" initials="g" lastIdx="2" clrIdx="0">
    <p:extLst>
      <p:ext uri="{19B8F6BF-5375-455C-9EA6-DF929625EA0E}">
        <p15:presenceInfo xmlns:p15="http://schemas.microsoft.com/office/powerpoint/2012/main" userId="Kullanıc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165CB9"/>
    <a:srgbClr val="1569B6"/>
    <a:srgbClr val="1372D2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93"/>
    <p:restoredTop sz="86395"/>
  </p:normalViewPr>
  <p:slideViewPr>
    <p:cSldViewPr snapToGrid="0">
      <p:cViewPr varScale="1">
        <p:scale>
          <a:sx n="71" d="100"/>
          <a:sy n="71" d="100"/>
        </p:scale>
        <p:origin x="379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420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dgiles\Documents\Conferences\IEDM2017\Templates\example%20figu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72551059901404"/>
          <c:y val="5.9001442387269155E-2"/>
          <c:w val="0.73614272503473788"/>
          <c:h val="0.7240817195147906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Sample 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Sheet1!$B$3:$B$11</c:f>
              <c:numCache>
                <c:formatCode>General</c:formatCode>
                <c:ptCount val="9"/>
                <c:pt idx="0">
                  <c:v>4</c:v>
                </c:pt>
                <c:pt idx="1">
                  <c:v>7</c:v>
                </c:pt>
                <c:pt idx="2">
                  <c:v>12</c:v>
                </c:pt>
                <c:pt idx="3">
                  <c:v>19</c:v>
                </c:pt>
                <c:pt idx="4">
                  <c:v>28</c:v>
                </c:pt>
                <c:pt idx="5">
                  <c:v>39</c:v>
                </c:pt>
                <c:pt idx="6">
                  <c:v>52</c:v>
                </c:pt>
                <c:pt idx="7">
                  <c:v>67</c:v>
                </c:pt>
                <c:pt idx="8">
                  <c:v>84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C56-DD49-B89C-669323C62267}"/>
            </c:ext>
          </c:extLst>
        </c:ser>
        <c:ser>
          <c:idx val="1"/>
          <c:order val="1"/>
          <c:tx>
            <c:v>Sample B</c:v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star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Sheet1!$C$3:$C$11</c:f>
              <c:numCache>
                <c:formatCode>General</c:formatCode>
                <c:ptCount val="9"/>
                <c:pt idx="0">
                  <c:v>9.4</c:v>
                </c:pt>
                <c:pt idx="1">
                  <c:v>12.700000000000001</c:v>
                </c:pt>
                <c:pt idx="2">
                  <c:v>18.200000000000003</c:v>
                </c:pt>
                <c:pt idx="3">
                  <c:v>25.900000000000002</c:v>
                </c:pt>
                <c:pt idx="4">
                  <c:v>35.800000000000004</c:v>
                </c:pt>
                <c:pt idx="5">
                  <c:v>47.900000000000006</c:v>
                </c:pt>
                <c:pt idx="6">
                  <c:v>62.2</c:v>
                </c:pt>
                <c:pt idx="7">
                  <c:v>78.7</c:v>
                </c:pt>
                <c:pt idx="8">
                  <c:v>97.4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C56-DD49-B89C-669323C62267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Sample C</c:v>
                </c:pt>
              </c:strCache>
            </c:strRef>
          </c:tx>
          <c:spPr>
            <a:ln w="38100" cap="rnd">
              <a:solidFill>
                <a:srgbClr val="006600"/>
              </a:solidFill>
              <a:round/>
            </a:ln>
            <a:effectLst/>
          </c:spPr>
          <c:marker>
            <c:symbol val="triangle"/>
            <c:size val="10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xVal>
            <c:numRef>
              <c:f>Sheet1!$A$3:$A$11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xVal>
          <c:yVal>
            <c:numRef>
              <c:f>Sheet1!$D$3:$D$11</c:f>
              <c:numCache>
                <c:formatCode>General</c:formatCode>
                <c:ptCount val="9"/>
                <c:pt idx="0">
                  <c:v>15.340000000000002</c:v>
                </c:pt>
                <c:pt idx="1">
                  <c:v>18.970000000000002</c:v>
                </c:pt>
                <c:pt idx="2">
                  <c:v>25.020000000000003</c:v>
                </c:pt>
                <c:pt idx="3">
                  <c:v>33.490000000000009</c:v>
                </c:pt>
                <c:pt idx="4">
                  <c:v>44.38</c:v>
                </c:pt>
                <c:pt idx="5">
                  <c:v>57.690000000000012</c:v>
                </c:pt>
                <c:pt idx="6">
                  <c:v>73.42</c:v>
                </c:pt>
                <c:pt idx="7">
                  <c:v>91.57</c:v>
                </c:pt>
                <c:pt idx="8">
                  <c:v>112.14000000000001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C56-DD49-B89C-669323C62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468544"/>
        <c:axId val="115217536"/>
      </c:scatterChart>
      <c:valAx>
        <c:axId val="95468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X-Axis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15217536"/>
        <c:crosses val="autoZero"/>
        <c:crossBetween val="midCat"/>
        <c:majorUnit val="2"/>
      </c:valAx>
      <c:valAx>
        <c:axId val="1152175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Y-Axis</a:t>
                </a:r>
              </a:p>
            </c:rich>
          </c:tx>
          <c:layout>
            <c:manualLayout>
              <c:xMode val="edge"/>
              <c:yMode val="edge"/>
              <c:x val="0"/>
              <c:y val="0.310486252828445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54685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41074272408302"/>
          <c:y val="8.4646615119056093E-2"/>
          <c:w val="0.30484141134072296"/>
          <c:h val="0.269145208200326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>
        <a:alpha val="83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338B3-B0BD-4149-8CBF-2918C3A37575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1B725-9074-0343-8C67-BD3C5EBF8F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55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1B725-9074-0343-8C67-BD3C5EBF8F9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245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1B725-9074-0343-8C67-BD3C5EBF8F9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936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1B725-9074-0343-8C67-BD3C5EBF8F9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984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1B725-9074-0343-8C67-BD3C5EBF8F9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078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1B725-9074-0343-8C67-BD3C5EBF8F9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84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F09E69-0BAE-84F9-6F4B-872085BFE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prstGeom prst="rect">
            <a:avLst/>
          </a:prstGeom>
          <a:solidFill>
            <a:srgbClr val="2E75B6"/>
          </a:solidFill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7458BA2-671C-F274-5158-1CB9CF8B7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71237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AA3F5D-0E19-87D9-FBCD-BFC73C2BE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2675731"/>
            <a:ext cx="121920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6" name="Metin Yer Tutucusu 2">
            <a:extLst>
              <a:ext uri="{FF2B5EF4-FFF2-40B4-BE49-F238E27FC236}">
                <a16:creationId xmlns:a16="http://schemas.microsoft.com/office/drawing/2014/main" id="{4DE46794-9BE1-EF28-3F93-7DAA2B06DF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161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41AE90-1607-5D2F-F34F-C77F4F7BE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D0C-993D-AA42-B97F-B4D27A14B2B1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B5CD2F-B52F-D94C-A6F7-3DBECB117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839F71-11B0-F78E-28A7-9032EC40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419B-A618-0344-8D76-C9386D8D05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64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t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alphaModFix amt="13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84107F-79A8-E531-9815-330FBB297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04D711-5268-1A5C-6323-0511CB0E0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A24D0C-993D-AA42-B97F-B4D27A14B2B1}" type="datetimeFigureOut">
              <a:rPr lang="tr-TR" smtClean="0"/>
              <a:t>26.02.2025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378356-1972-08EE-11E4-15CEA7BF3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5A6995-EE0D-BA91-4B1B-3A6A77F38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40419B-A618-0344-8D76-C9386D8D0548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8DADF04F-B56C-4236-9497-BD09D9469F32}"/>
              </a:ext>
            </a:extLst>
          </p:cNvPr>
          <p:cNvSpPr txBox="1"/>
          <p:nvPr userDrawn="1"/>
        </p:nvSpPr>
        <p:spPr>
          <a:xfrm>
            <a:off x="1828770" y="0"/>
            <a:ext cx="77881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Globallashuv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İnnovatsiyalar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: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İlmiy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Tadqiqotlar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Jamiyatni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Rivojlantirish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Modernizatsiya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Qilishning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 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Asosi</a:t>
            </a: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 </a:t>
            </a:r>
            <a:r>
              <a:rPr lang="tr-TR" sz="16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Sifatida</a:t>
            </a:r>
            <a:endParaRPr lang="tr-TR" sz="1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tr-TR" sz="1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2025-yil 19-21-iyun</a:t>
            </a:r>
            <a:endParaRPr lang="tr-TR" sz="16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EA286CB9-77BD-4621-B5C9-0AD6F27DF57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616871" y="0"/>
            <a:ext cx="2429807" cy="534684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51731E5E-831B-4D4B-AA8F-39620A58419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303506" cy="96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9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q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9193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3010581D-C24E-E8A4-A559-8377073FB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8802" y="1370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753A219A-C788-4298-AC33-3AB221E133F2}"/>
              </a:ext>
            </a:extLst>
          </p:cNvPr>
          <p:cNvSpPr txBox="1"/>
          <p:nvPr/>
        </p:nvSpPr>
        <p:spPr>
          <a:xfrm>
            <a:off x="3463962" y="4238513"/>
            <a:ext cx="5142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Muallif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(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lar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)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Ismi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FAMILIYASI</a:t>
            </a:r>
          </a:p>
          <a:p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Muassasa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/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Unvon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Ma'lumotlari</a:t>
            </a:r>
            <a:b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Tadqiqotning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Sarlavhasi</a:t>
            </a:r>
            <a:endParaRPr lang="tr-TR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75E3C7-AAB2-463E-8F21-FC73DB136ED6}"/>
              </a:ext>
            </a:extLst>
          </p:cNvPr>
          <p:cNvSpPr txBox="1"/>
          <p:nvPr/>
        </p:nvSpPr>
        <p:spPr>
          <a:xfrm>
            <a:off x="-118334" y="1834657"/>
            <a:ext cx="11667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Tadqiqotning</a:t>
            </a:r>
            <a:r>
              <a:rPr lang="tr-TR" sz="7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7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Sarlavhasi</a:t>
            </a:r>
            <a:endParaRPr lang="tr-TR" sz="72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2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D5491-6C65-F072-4DE7-A8249FD00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7125E22-E0C6-58C0-60A1-68B469D795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796302"/>
              </p:ext>
            </p:extLst>
          </p:nvPr>
        </p:nvGraphicFramePr>
        <p:xfrm>
          <a:off x="5268193" y="1878169"/>
          <a:ext cx="6729735" cy="4979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ubtitle 3">
            <a:extLst>
              <a:ext uri="{FF2B5EF4-FFF2-40B4-BE49-F238E27FC236}">
                <a16:creationId xmlns:a16="http://schemas.microsoft.com/office/drawing/2014/main" id="{1B5BB31A-5E37-4A81-A7FC-E76A29DC295F}"/>
              </a:ext>
            </a:extLst>
          </p:cNvPr>
          <p:cNvSpPr txBox="1">
            <a:spLocks/>
          </p:cNvSpPr>
          <p:nvPr/>
        </p:nvSpPr>
        <p:spPr>
          <a:xfrm>
            <a:off x="0" y="2027366"/>
            <a:ext cx="4668182" cy="251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725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Yaxshi grafik qanday bo‘ladi?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✔ Oddiy grafik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✔ Qalin, aniq o‘qlar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✔ Katta shriftlar</a:t>
            </a: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F4CF9B37-803D-4C64-B5AD-D64B8AE85291}"/>
              </a:ext>
            </a:extLst>
          </p:cNvPr>
          <p:cNvSpPr txBox="1">
            <a:spLocks/>
          </p:cNvSpPr>
          <p:nvPr/>
        </p:nvSpPr>
        <p:spPr>
          <a:xfrm>
            <a:off x="935914" y="903508"/>
            <a:ext cx="9942716" cy="7315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Grafiklar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Chizmalar</a:t>
            </a:r>
            <a:endParaRPr lang="en-IN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41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B0897-C85E-D555-4925-8BECC4F8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>
            <a:extLst>
              <a:ext uri="{FF2B5EF4-FFF2-40B4-BE49-F238E27FC236}">
                <a16:creationId xmlns:a16="http://schemas.microsoft.com/office/drawing/2014/main" id="{6B9C03D7-091B-3AA1-8BB0-EC9AEB635E91}"/>
              </a:ext>
            </a:extLst>
          </p:cNvPr>
          <p:cNvSpPr txBox="1"/>
          <p:nvPr/>
        </p:nvSpPr>
        <p:spPr>
          <a:xfrm>
            <a:off x="690062" y="2095052"/>
            <a:ext cx="4064817" cy="26678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/>
          <a:p>
            <a:pPr marL="538163" lvl="2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⚠ Yomon grafik qanday bo‘ladi?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✖ Och ranglar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✖ Past kontrast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✖ Juda kichik shriftlar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D10545D-49E4-AF5C-1638-201EA2476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817" y="2039801"/>
            <a:ext cx="2870792" cy="319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aşlık 1">
            <a:extLst>
              <a:ext uri="{FF2B5EF4-FFF2-40B4-BE49-F238E27FC236}">
                <a16:creationId xmlns:a16="http://schemas.microsoft.com/office/drawing/2014/main" id="{E6245510-9D86-4EDB-B2E5-94ED6F8E67A4}"/>
              </a:ext>
            </a:extLst>
          </p:cNvPr>
          <p:cNvSpPr txBox="1">
            <a:spLocks/>
          </p:cNvSpPr>
          <p:nvPr/>
        </p:nvSpPr>
        <p:spPr>
          <a:xfrm>
            <a:off x="935914" y="903508"/>
            <a:ext cx="9942716" cy="7315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Grafiklar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Chizmalar</a:t>
            </a:r>
            <a:endParaRPr lang="en-IN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66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840ED-8AA6-65AD-E706-089CAAFAA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A8FCA5-FCFA-30D6-F217-F5B8594FA6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753035"/>
            <a:ext cx="9942716" cy="8002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6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Muhokama</a:t>
            </a:r>
            <a:r>
              <a:rPr lang="tr-TR" sz="3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6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sz="3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6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Xulosa</a:t>
            </a:r>
            <a:endParaRPr lang="en-US" sz="3600" kern="1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5ECE2FA8-0E09-45D1-8EF6-0261101A436B}"/>
              </a:ext>
            </a:extLst>
          </p:cNvPr>
          <p:cNvSpPr txBox="1">
            <a:spLocks/>
          </p:cNvSpPr>
          <p:nvPr/>
        </p:nvSpPr>
        <p:spPr>
          <a:xfrm>
            <a:off x="139849" y="1441526"/>
            <a:ext cx="12052151" cy="5416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Tadqiqotingizning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eng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muhim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natijalarini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3-6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qatorda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umumlashtiring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Tinglovchilar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yodida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qoladigan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qisqa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aniq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iboralarni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ishlating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  <a:endParaRPr lang="tr-TR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1-daraja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2-daraja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2-daraja</a:t>
            </a:r>
          </a:p>
          <a:p>
            <a:pPr algn="just">
              <a:lnSpc>
                <a:spcPct val="150000"/>
              </a:lnSpc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1-daraja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1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C5860-6FA8-CE96-A9BC-35B5D6EF6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DBD7D0-BFA9-B268-C55A-A91AC01DBB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763792"/>
            <a:ext cx="9942716" cy="101536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6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Faylni</a:t>
            </a:r>
            <a:r>
              <a:rPr lang="tr-TR" sz="36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6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Saqlash</a:t>
            </a:r>
            <a:endParaRPr lang="en-US" sz="3600" kern="1200" dirty="0">
              <a:solidFill>
                <a:srgbClr val="002060"/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BCF86E30-E8A7-4251-97A9-71DBCC428E8E}"/>
              </a:ext>
            </a:extLst>
          </p:cNvPr>
          <p:cNvSpPr txBox="1">
            <a:spLocks/>
          </p:cNvSpPr>
          <p:nvPr/>
        </p:nvSpPr>
        <p:spPr>
          <a:xfrm>
            <a:off x="0" y="1454046"/>
            <a:ext cx="12192000" cy="548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342900">
              <a:lnSpc>
                <a:spcPct val="150000"/>
              </a:lnSpc>
            </a:pPr>
            <a:endParaRPr lang="tr-TR" i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1A8C4E43-8212-4FCC-89B2-1F5A847602F5}"/>
              </a:ext>
            </a:extLst>
          </p:cNvPr>
          <p:cNvSpPr txBox="1"/>
          <p:nvPr/>
        </p:nvSpPr>
        <p:spPr>
          <a:xfrm>
            <a:off x="182881" y="1701993"/>
            <a:ext cx="11801138" cy="4464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TrueType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shriftlarni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faylga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qo‘shish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tartibi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Fayl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→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Boshqa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saqlash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→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Vositalar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(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yoki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Sozlamalar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") →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Saqlash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parametrlari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→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Shriftlarni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faylga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qo‘shish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belgilang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ravishda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Fayl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→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Boshqa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saqlash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→ "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Embed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TrueType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fonts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opsiyasini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tanlang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Faylni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quyidagi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nomlang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S-P_muallif.ppt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S: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Sessiya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raqami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P: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Maqola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taqdimot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tartibi</a:t>
            </a:r>
            <a:endParaRPr lang="tr-TR" sz="2400" dirty="0">
              <a:solidFill>
                <a:schemeClr val="tx2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📌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5-3_Smith.ppt</a:t>
            </a:r>
          </a:p>
        </p:txBody>
      </p:sp>
    </p:spTree>
    <p:extLst>
      <p:ext uri="{BB962C8B-B14F-4D97-AF65-F5344CB8AC3E}">
        <p14:creationId xmlns:p14="http://schemas.microsoft.com/office/powerpoint/2010/main" val="201341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DEA0AA-9031-3D21-CD30-4C4BC30204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28339" y="1065006"/>
            <a:ext cx="10847932" cy="9077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Taqdimot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Shabloni</a:t>
            </a:r>
            <a:endParaRPr lang="en-US" sz="8000" kern="1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9A7BE4-ABEF-EC80-347D-205FA255DB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972799"/>
            <a:ext cx="12192000" cy="46996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71500">
              <a:spcBef>
                <a:spcPts val="2400"/>
              </a:spcBef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Ushbu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taqdimot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shabloni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Akademik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Tadqiqotlar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Kongressida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foydalanish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uchun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tayyorlangan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571500">
              <a:spcBef>
                <a:spcPts val="2400"/>
              </a:spcBef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Taqdimotda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foydalaniladigan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tasvirlar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yuqori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aniqlikda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(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kamida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300 DPI)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bo‘lishi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hajmi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orqa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qatordan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ham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o‘qilishi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mumkin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bo‘lgan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kattalikda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tanlanishi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lozim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571500">
              <a:spcBef>
                <a:spcPts val="2400"/>
              </a:spcBef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Sessiya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boshlanishidan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avval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zalda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yoki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onlayn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platformada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tayyor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holda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bo‘lishingiz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talab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etiladi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571500">
              <a:spcBef>
                <a:spcPts val="2400"/>
              </a:spcBef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Taqdimot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faylingizni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sessiyadan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oldin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flash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xotira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qurilmasi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orqali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nazorat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punktiga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yetkazib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tizimga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yuklab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sinovdan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o‘tkazishingiz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zarur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7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5579C-49F3-F538-B4B3-9DA90E082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42D5D8-1F1F-1BED-CFE3-EA195948FE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98710" y="943943"/>
            <a:ext cx="9942716" cy="8403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Taqdimotga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Oid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Umumiy</a:t>
            </a:r>
            <a:r>
              <a:rPr lang="tr-TR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Ma'lumotlar</a:t>
            </a:r>
            <a:endParaRPr lang="en-US" sz="3200" kern="1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58712B-01C9-CCA4-0CB2-B13D5DCF2B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053209"/>
            <a:ext cx="12192000" cy="46945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71500">
              <a:spcBef>
                <a:spcPts val="2400"/>
              </a:spcBef>
            </a:pP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Har bir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taqdimot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maksimal 15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daqiqa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taqdimot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+ 5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daqiqa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savol-javob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shaklida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amalga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oshiriladi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 </a:t>
            </a:r>
          </a:p>
          <a:p>
            <a:pPr marL="1028700" lvl="1">
              <a:spcBef>
                <a:spcPts val="2400"/>
              </a:spcBef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Vaqt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taqsimoti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sessiyaning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yuklanish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darajasiga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qarab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sessiya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raisi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tomonidan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o‘zgartirilishi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mumkin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1028700" lvl="1">
              <a:spcBef>
                <a:spcPts val="2400"/>
              </a:spcBef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Tavsiya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etilgan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maksimal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slayd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sahifasi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soni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sarlavha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xulosa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boshqalar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bilan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birgalikda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15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tadan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oshmasligi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lozim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  <a:r>
              <a:rPr lang="tr-TR" b="0" i="1" u="none" strike="noStrike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tr-TR" i="1" dirty="0">
              <a:solidFill>
                <a:schemeClr val="tx2">
                  <a:lumMod val="90000"/>
                  <a:lumOff val="1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01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39F6C-7A54-99AC-29FF-ED5679BF5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9F835C-4EC6-2B0C-B72A-D2C2BACE5E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4616" y="1086521"/>
            <a:ext cx="9942716" cy="7787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600" dirty="0" err="1">
                <a:solidFill>
                  <a:srgbClr val="002060"/>
                </a:solidFill>
              </a:rPr>
              <a:t>Strukturaviy</a:t>
            </a:r>
            <a:r>
              <a:rPr lang="tr-TR" sz="3600" dirty="0">
                <a:solidFill>
                  <a:srgbClr val="002060"/>
                </a:solidFill>
              </a:rPr>
              <a:t> </a:t>
            </a:r>
            <a:r>
              <a:rPr lang="tr-TR" sz="3600" dirty="0" err="1">
                <a:solidFill>
                  <a:srgbClr val="002060"/>
                </a:solidFill>
              </a:rPr>
              <a:t>Reja</a:t>
            </a:r>
            <a:r>
              <a:rPr lang="tr-TR" sz="3600" dirty="0">
                <a:solidFill>
                  <a:srgbClr val="002060"/>
                </a:solidFill>
              </a:rPr>
              <a:t> (</a:t>
            </a:r>
            <a:r>
              <a:rPr lang="en-US" sz="3600" dirty="0">
                <a:solidFill>
                  <a:srgbClr val="002060"/>
                </a:solidFill>
              </a:rPr>
              <a:t>Outline</a:t>
            </a:r>
            <a:r>
              <a:rPr lang="tr-TR" sz="3600" dirty="0">
                <a:solidFill>
                  <a:srgbClr val="002060"/>
                </a:solidFill>
              </a:rPr>
              <a:t>)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706A31E-C745-4DC2-A850-81A7B5B7E40E}"/>
              </a:ext>
            </a:extLst>
          </p:cNvPr>
          <p:cNvSpPr txBox="1"/>
          <p:nvPr/>
        </p:nvSpPr>
        <p:spPr>
          <a:xfrm>
            <a:off x="290457" y="2168308"/>
            <a:ext cx="11661289" cy="335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Ushbu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slayd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tadqiqotingizda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muhokama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qilinadigan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muhim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3-6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mavzuning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asosiy</a:t>
            </a:r>
            <a:r>
              <a:rPr lang="tr-TR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jihatlarini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o‘z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ichiga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oladi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Belgilangan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ro‘yxati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1-daraja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Belgilangan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ro‘yxati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2-daraja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Belgilangan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ro‘yxati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2-daraja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Belgilangan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ro‘yxati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1-daraja</a:t>
            </a:r>
          </a:p>
        </p:txBody>
      </p:sp>
    </p:spTree>
    <p:extLst>
      <p:ext uri="{BB962C8B-B14F-4D97-AF65-F5344CB8AC3E}">
        <p14:creationId xmlns:p14="http://schemas.microsoft.com/office/powerpoint/2010/main" val="40137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8467C-5B50-6CE7-22CE-A0673E19E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A00889-1373-CC0A-7C5B-E42CAB4F5F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957430"/>
            <a:ext cx="9942716" cy="8217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600" dirty="0" err="1">
                <a:solidFill>
                  <a:srgbClr val="002060"/>
                </a:solidFill>
              </a:rPr>
              <a:t>Maqsadlar</a:t>
            </a:r>
            <a:r>
              <a:rPr lang="tr-TR" sz="3600" dirty="0">
                <a:solidFill>
                  <a:srgbClr val="002060"/>
                </a:solidFill>
              </a:rPr>
              <a:t> 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89F2312-3FB0-4A53-B2F7-D7DF2DDDD96A}"/>
              </a:ext>
            </a:extLst>
          </p:cNvPr>
          <p:cNvSpPr txBox="1">
            <a:spLocks/>
          </p:cNvSpPr>
          <p:nvPr/>
        </p:nvSpPr>
        <p:spPr>
          <a:xfrm>
            <a:off x="0" y="1635162"/>
            <a:ext cx="12037807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Bu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slayd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tadqiqotingizning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maqsadlari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yo‘nalishlari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ilmiy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motivatsiyasini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umumlashtiradi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Masalan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tadqiqotingiz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orqali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erishishni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maqsad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qilgan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eng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muhim</a:t>
            </a:r>
            <a:r>
              <a:rPr lang="tr-TR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3-5 </a:t>
            </a:r>
            <a:r>
              <a:rPr lang="tr-TR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maqsadni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sanab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o‘ting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1344613" indent="-538163" algn="just">
              <a:lnSpc>
                <a:spcPct val="150000"/>
              </a:lnSpc>
              <a:tabLst>
                <a:tab pos="1527175" algn="l"/>
              </a:tabLst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1-daraja</a:t>
            </a:r>
          </a:p>
          <a:p>
            <a:pPr marL="1801813" lvl="2" indent="-538163" algn="just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1527175" algn="l"/>
              </a:tabLst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2-daraja</a:t>
            </a:r>
          </a:p>
          <a:p>
            <a:pPr marL="1801813" lvl="2" indent="-538163" algn="just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1527175" algn="l"/>
              </a:tabLst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2-daraja</a:t>
            </a:r>
          </a:p>
          <a:p>
            <a:pPr marL="1344613" indent="-538163" algn="just">
              <a:lnSpc>
                <a:spcPct val="150000"/>
              </a:lnSpc>
              <a:tabLst>
                <a:tab pos="1527175" algn="l"/>
              </a:tabLst>
            </a:pP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Belgilangan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ro‘yxati</a:t>
            </a:r>
            <a:r>
              <a:rPr lang="tr-T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1-daraja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2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6FD42-9F17-6B85-5BF2-F57757004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6FDB32-0F07-7818-A807-CBB34E5B54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5366" y="716498"/>
            <a:ext cx="9942716" cy="8540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28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Rang</a:t>
            </a:r>
            <a:r>
              <a:rPr lang="tr-TR" sz="28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8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sz="28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8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Shriftsiz</a:t>
            </a:r>
            <a:endParaRPr lang="en-US" sz="2800" kern="1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BFB915A3-BDE6-449E-A661-719A5518DEB6}"/>
              </a:ext>
            </a:extLst>
          </p:cNvPr>
          <p:cNvSpPr txBox="1">
            <a:spLocks/>
          </p:cNvSpPr>
          <p:nvPr/>
        </p:nvSpPr>
        <p:spPr>
          <a:xfrm>
            <a:off x="172122" y="1527586"/>
            <a:ext cx="11801139" cy="5249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>
              <a:lnSpc>
                <a:spcPct val="150000"/>
              </a:lnSpc>
              <a:spcBef>
                <a:spcPts val="600"/>
              </a:spcBef>
            </a:pPr>
            <a:endParaRPr lang="en-US" sz="2000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8A413B7F-6F48-4E7C-BC0E-95FFA9FE2825}"/>
              </a:ext>
            </a:extLst>
          </p:cNvPr>
          <p:cNvSpPr txBox="1"/>
          <p:nvPr/>
        </p:nvSpPr>
        <p:spPr>
          <a:xfrm>
            <a:off x="0" y="1509260"/>
            <a:ext cx="12019878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Qora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yoki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boshqa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quyuq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ranglardan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foydalaning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Oq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fon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bilan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maksimal kontrast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ta’minlang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Calibri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yoki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Arial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shriftlaridan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foydalaning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Iloji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boricha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katta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shrift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o‘lchamlaridan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foydalaning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o‘lchamlari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:</a:t>
            </a:r>
            <a:endParaRPr lang="tr-TR" sz="20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892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Asosiy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qatorlari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: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32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punkt</a:t>
            </a:r>
            <a:endParaRPr lang="tr-TR" sz="20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892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Ikkinchi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darajali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qatorlari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: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28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punkt</a:t>
            </a:r>
            <a:endParaRPr lang="tr-TR" sz="20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892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Eng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kichik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matn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qatorlari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: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24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punkt</a:t>
            </a:r>
            <a:endParaRPr lang="tr-TR" sz="20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⚠️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Diqqat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!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Sariq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kulrang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,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pushti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yoki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och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ko‘k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ranglar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ekranda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chiroyli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ko‘rinsa</a:t>
            </a:r>
            <a:r>
              <a:rPr lang="tr-TR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ham,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proyektor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orqali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yoritilganda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o‘qilmasligi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mumkin</a:t>
            </a:r>
            <a:r>
              <a:rPr lang="tr-TR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  <a:endParaRPr lang="tr-TR" sz="20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2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E71D0-0241-77C0-83C8-25F808378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F29A31-F6F5-27F3-1580-CC0BFA5E7C8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1086522"/>
            <a:ext cx="9942716" cy="6926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600" kern="1200" dirty="0">
                <a:solidFill>
                  <a:srgbClr val="002060"/>
                </a:solidFill>
              </a:rPr>
              <a:t>Renk ve Punto</a:t>
            </a:r>
            <a:endParaRPr lang="en-US" sz="3600" kern="1200" dirty="0">
              <a:solidFill>
                <a:srgbClr val="002060"/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F32352C9-93D9-4B13-9BB2-5832CD617D9E}"/>
              </a:ext>
            </a:extLst>
          </p:cNvPr>
          <p:cNvSpPr txBox="1">
            <a:spLocks/>
          </p:cNvSpPr>
          <p:nvPr/>
        </p:nvSpPr>
        <p:spPr>
          <a:xfrm>
            <a:off x="-118334" y="1779162"/>
            <a:ext cx="12192000" cy="3878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algn="just">
              <a:lnSpc>
                <a:spcPct val="150000"/>
              </a:lnSpc>
              <a:spcBef>
                <a:spcPts val="600"/>
              </a:spcBef>
            </a:pPr>
            <a:r>
              <a:rPr lang="tr-TR" dirty="0">
                <a:solidFill>
                  <a:srgbClr val="002060"/>
                </a:solidFill>
              </a:rPr>
              <a:t>Yazı tiplerinin, etiketlerin ve diğer tüm metinlerin okunabilir olduğundan emin olun.</a:t>
            </a:r>
          </a:p>
          <a:p>
            <a:pPr marL="114300" indent="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None/>
            </a:pPr>
            <a:endParaRPr lang="tr-TR" dirty="0">
              <a:solidFill>
                <a:srgbClr val="002060"/>
              </a:solidFill>
            </a:endParaRPr>
          </a:p>
          <a:p>
            <a:pPr marL="571500" algn="just">
              <a:lnSpc>
                <a:spcPct val="150000"/>
              </a:lnSpc>
              <a:spcBef>
                <a:spcPts val="600"/>
              </a:spcBef>
            </a:pPr>
            <a:r>
              <a:rPr lang="tr-TR" dirty="0">
                <a:solidFill>
                  <a:srgbClr val="002060"/>
                </a:solidFill>
              </a:rPr>
              <a:t>Her </a:t>
            </a:r>
            <a:r>
              <a:rPr lang="tr-TR" dirty="0" err="1">
                <a:solidFill>
                  <a:srgbClr val="002060"/>
                </a:solidFill>
              </a:rPr>
              <a:t>slaytın</a:t>
            </a:r>
            <a:r>
              <a:rPr lang="tr-TR" dirty="0">
                <a:solidFill>
                  <a:srgbClr val="002060"/>
                </a:solidFill>
              </a:rPr>
              <a:t> altına, anlattığınız konuyu özetleyen </a:t>
            </a:r>
            <a:r>
              <a:rPr lang="tr-TR" b="1" dirty="0">
                <a:solidFill>
                  <a:srgbClr val="002060"/>
                </a:solidFill>
              </a:rPr>
              <a:t>1-2 satırlık bir cümle</a:t>
            </a:r>
            <a:r>
              <a:rPr lang="tr-TR" dirty="0">
                <a:solidFill>
                  <a:srgbClr val="002060"/>
                </a:solidFill>
              </a:rPr>
              <a:t> eklemek iyi bir uygulamadır. Bu, sözlü açıklamalarınızı duyamayan izleyiciler için faydalı olacaktır.</a:t>
            </a:r>
          </a:p>
        </p:txBody>
      </p:sp>
    </p:spTree>
    <p:extLst>
      <p:ext uri="{BB962C8B-B14F-4D97-AF65-F5344CB8AC3E}">
        <p14:creationId xmlns:p14="http://schemas.microsoft.com/office/powerpoint/2010/main" val="16921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51E28-6650-E9DE-419E-BDF2F176C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E873CC-969D-2A63-29E3-71CA12EBEE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68547" y="699247"/>
            <a:ext cx="9942716" cy="9508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3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Umumiy</a:t>
            </a:r>
            <a:r>
              <a:rPr lang="tr-TR" sz="3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3000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Ko‘rsatmalar</a:t>
            </a:r>
            <a:endParaRPr lang="en-IN" sz="30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10E3CCC3-5E99-4567-B807-EB2E3A493A41}"/>
              </a:ext>
            </a:extLst>
          </p:cNvPr>
          <p:cNvSpPr txBox="1">
            <a:spLocks/>
          </p:cNvSpPr>
          <p:nvPr/>
        </p:nvSpPr>
        <p:spPr>
          <a:xfrm>
            <a:off x="0" y="1650070"/>
            <a:ext cx="12192000" cy="5320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3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08D7B46-BAB4-40B6-A59A-61CA3FA10790}"/>
              </a:ext>
            </a:extLst>
          </p:cNvPr>
          <p:cNvSpPr txBox="1"/>
          <p:nvPr/>
        </p:nvSpPr>
        <p:spPr>
          <a:xfrm>
            <a:off x="350520" y="1351508"/>
            <a:ext cx="11841480" cy="55750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Tushunchalarni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iloji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boricha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oddiy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saqlang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 bir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slaydda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faqat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bitta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asosiy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fikrni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keltiring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bo‘linishlaridan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qoching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Tomoshabinlar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uzoq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o‘qish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o‘rniga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sizga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e’tibor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berishlarini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ta’minlang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 bir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slaydda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ta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so‘zdan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ko‘p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ishlatish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tavsiya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etilmaydi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 bir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slaydda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maksimal 6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bo‘lishi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kerak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murakkab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shakl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o‘rniga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bir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nechta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oddiy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shakllardan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foydalaning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Oldinga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orqaga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qaytib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yurish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o‘rniga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kerakli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slaydlarning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nusxalarini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oldindan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tayyorlang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Proyektor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kompyuteri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audio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tizimga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ulangan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bo‘lmagani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sababli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ovoz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effektlaridan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foydalanish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tavsiya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etilmaydi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201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5A2AE-3A7E-9765-1E03-A12615F98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7AB33A-2767-D37D-6352-2D76E397CC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0063" y="699248"/>
            <a:ext cx="9942716" cy="5916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Grafiklar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va</a:t>
            </a:r>
            <a:r>
              <a:rPr lang="tr-TR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Chizmalar</a:t>
            </a:r>
            <a:endParaRPr lang="en-IN" sz="24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83742AD7-FB58-441F-923D-C328F160C1E1}"/>
              </a:ext>
            </a:extLst>
          </p:cNvPr>
          <p:cNvSpPr txBox="1"/>
          <p:nvPr/>
        </p:nvSpPr>
        <p:spPr>
          <a:xfrm>
            <a:off x="78890" y="1290918"/>
            <a:ext cx="12113110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Soddalik mühim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Oddiy chizmalar eng yaxshi natija beradi.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Barcha chiziqlar yetarlicha qalin bo‘lishi kerak.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Yuqori kontrastni ta’minlash uchun quyuq ranglardan foydalaning.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Nuqtali yoki kesik chiziqlar yetarlicha qalin va aniq bo‘lishi kerak.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Shriftlar va O‘lchamlar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Shakllar ichida joylashgan shriftlarning kattaligi 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 punktdan katta bo‘lishi lozim.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Shakllarda ham Calibri yoki Arial shriftlaridan foydalaning.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New Roman kabi serif shriftlardan qoching. (Ular bosma materiallar uchun mos, lekin ekranda o‘qilishi qiyin.)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Grafiklarni tayyorlashIloji boricha kichik shrift va ingichka chiziqlardan foydalanmang.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z-Latn-UZ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Grafiklar ichidagi matnlarning o‘qilishi yaxshi ekanligini tekshiring.</a:t>
            </a:r>
          </a:p>
        </p:txBody>
      </p:sp>
    </p:spTree>
    <p:extLst>
      <p:ext uri="{BB962C8B-B14F-4D97-AF65-F5344CB8AC3E}">
        <p14:creationId xmlns:p14="http://schemas.microsoft.com/office/powerpoint/2010/main" val="238055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796</Words>
  <Application>Microsoft Office PowerPoint</Application>
  <PresentationFormat>Geniş ekran</PresentationFormat>
  <Paragraphs>92</Paragraphs>
  <Slides>13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Wingdings</vt:lpstr>
      <vt:lpstr>Office Teması</vt:lpstr>
      <vt:lpstr>PowerPoint Sunusu</vt:lpstr>
      <vt:lpstr>Taqdimot Shabloni</vt:lpstr>
      <vt:lpstr>Taqdimotga Oid Umumiy Ma'lumotlar</vt:lpstr>
      <vt:lpstr>Strukturaviy Reja (Outline)</vt:lpstr>
      <vt:lpstr>Maqsadlar </vt:lpstr>
      <vt:lpstr>Rang va Shriftsiz</vt:lpstr>
      <vt:lpstr>Renk ve Punto</vt:lpstr>
      <vt:lpstr>Umumiy Ko‘rsatmalar</vt:lpstr>
      <vt:lpstr>Grafiklar va Chizmalar</vt:lpstr>
      <vt:lpstr>PowerPoint Sunusu</vt:lpstr>
      <vt:lpstr>PowerPoint Sunusu</vt:lpstr>
      <vt:lpstr>Muhokama va Xulosa</vt:lpstr>
      <vt:lpstr>Faylni Saqlash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Anonim</dc:creator>
  <cp:lastModifiedBy>Kullanıcı</cp:lastModifiedBy>
  <cp:revision>35</cp:revision>
  <dcterms:created xsi:type="dcterms:W3CDTF">2025-01-10T17:08:03Z</dcterms:created>
  <dcterms:modified xsi:type="dcterms:W3CDTF">2025-02-26T12:05:56Z</dcterms:modified>
</cp:coreProperties>
</file>