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" ContentType="image/tiff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165CB9"/>
    <a:srgbClr val="1569B6"/>
    <a:srgbClr val="1372D2"/>
    <a:srgbClr val="009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893"/>
    <p:restoredTop sz="86395"/>
  </p:normalViewPr>
  <p:slideViewPr>
    <p:cSldViewPr snapToGrid="0">
      <p:cViewPr varScale="1">
        <p:scale>
          <a:sx n="71" d="100"/>
          <a:sy n="71" d="100"/>
        </p:scale>
        <p:origin x="379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117" d="100"/>
          <a:sy n="117" d="100"/>
        </p:scale>
        <p:origin x="4200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dgiles\Documents\Conferences\IEDM2017\Templates\example%20figur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772551059901404"/>
          <c:y val="5.9001442387269155E-2"/>
          <c:w val="0.73614272503473788"/>
          <c:h val="0.72408171951479061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Sample A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Sheet1!$A$3:$A$11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xVal>
          <c:yVal>
            <c:numRef>
              <c:f>Sheet1!$B$3:$B$11</c:f>
              <c:numCache>
                <c:formatCode>General</c:formatCode>
                <c:ptCount val="9"/>
                <c:pt idx="0">
                  <c:v>4</c:v>
                </c:pt>
                <c:pt idx="1">
                  <c:v>7</c:v>
                </c:pt>
                <c:pt idx="2">
                  <c:v>12</c:v>
                </c:pt>
                <c:pt idx="3">
                  <c:v>19</c:v>
                </c:pt>
                <c:pt idx="4">
                  <c:v>28</c:v>
                </c:pt>
                <c:pt idx="5">
                  <c:v>39</c:v>
                </c:pt>
                <c:pt idx="6">
                  <c:v>52</c:v>
                </c:pt>
                <c:pt idx="7">
                  <c:v>67</c:v>
                </c:pt>
                <c:pt idx="8">
                  <c:v>84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4C56-DD49-B89C-669323C62267}"/>
            </c:ext>
          </c:extLst>
        </c:ser>
        <c:ser>
          <c:idx val="1"/>
          <c:order val="1"/>
          <c:tx>
            <c:v>Sample B</c:v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star"/>
            <c:size val="10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Sheet1!$A$3:$A$11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xVal>
          <c:yVal>
            <c:numRef>
              <c:f>Sheet1!$C$3:$C$11</c:f>
              <c:numCache>
                <c:formatCode>General</c:formatCode>
                <c:ptCount val="9"/>
                <c:pt idx="0">
                  <c:v>9.4</c:v>
                </c:pt>
                <c:pt idx="1">
                  <c:v>12.700000000000001</c:v>
                </c:pt>
                <c:pt idx="2">
                  <c:v>18.200000000000003</c:v>
                </c:pt>
                <c:pt idx="3">
                  <c:v>25.900000000000002</c:v>
                </c:pt>
                <c:pt idx="4">
                  <c:v>35.800000000000004</c:v>
                </c:pt>
                <c:pt idx="5">
                  <c:v>47.900000000000006</c:v>
                </c:pt>
                <c:pt idx="6">
                  <c:v>62.2</c:v>
                </c:pt>
                <c:pt idx="7">
                  <c:v>78.7</c:v>
                </c:pt>
                <c:pt idx="8">
                  <c:v>97.4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4C56-DD49-B89C-669323C62267}"/>
            </c:ext>
          </c:extLst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Sample C</c:v>
                </c:pt>
              </c:strCache>
            </c:strRef>
          </c:tx>
          <c:spPr>
            <a:ln w="38100" cap="rnd">
              <a:solidFill>
                <a:srgbClr val="006600"/>
              </a:solidFill>
              <a:round/>
            </a:ln>
            <a:effectLst/>
          </c:spPr>
          <c:marker>
            <c:symbol val="triangle"/>
            <c:size val="10"/>
            <c:spPr>
              <a:solidFill>
                <a:srgbClr val="006600"/>
              </a:solidFill>
              <a:ln w="9525">
                <a:solidFill>
                  <a:srgbClr val="006600"/>
                </a:solidFill>
              </a:ln>
              <a:effectLst/>
            </c:spPr>
          </c:marker>
          <c:xVal>
            <c:numRef>
              <c:f>Sheet1!$A$3:$A$11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xVal>
          <c:yVal>
            <c:numRef>
              <c:f>Sheet1!$D$3:$D$11</c:f>
              <c:numCache>
                <c:formatCode>General</c:formatCode>
                <c:ptCount val="9"/>
                <c:pt idx="0">
                  <c:v>15.340000000000002</c:v>
                </c:pt>
                <c:pt idx="1">
                  <c:v>18.970000000000002</c:v>
                </c:pt>
                <c:pt idx="2">
                  <c:v>25.020000000000003</c:v>
                </c:pt>
                <c:pt idx="3">
                  <c:v>33.490000000000009</c:v>
                </c:pt>
                <c:pt idx="4">
                  <c:v>44.38</c:v>
                </c:pt>
                <c:pt idx="5">
                  <c:v>57.690000000000012</c:v>
                </c:pt>
                <c:pt idx="6">
                  <c:v>73.42</c:v>
                </c:pt>
                <c:pt idx="7">
                  <c:v>91.57</c:v>
                </c:pt>
                <c:pt idx="8">
                  <c:v>112.14000000000001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4C56-DD49-B89C-669323C622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468544"/>
        <c:axId val="115217536"/>
      </c:scatterChart>
      <c:valAx>
        <c:axId val="954685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chemeClr val="tx1"/>
                    </a:solidFill>
                  </a:rPr>
                  <a:t>X-Axis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381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15217536"/>
        <c:crosses val="autoZero"/>
        <c:crossBetween val="midCat"/>
        <c:majorUnit val="2"/>
      </c:valAx>
      <c:valAx>
        <c:axId val="11521753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chemeClr val="tx1"/>
                    </a:solidFill>
                  </a:rPr>
                  <a:t>Y-Axis</a:t>
                </a:r>
              </a:p>
            </c:rich>
          </c:tx>
          <c:layout>
            <c:manualLayout>
              <c:xMode val="edge"/>
              <c:yMode val="edge"/>
              <c:x val="0"/>
              <c:y val="0.3104862528284457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381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9546854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2341074272408302"/>
          <c:y val="8.4646615119056093E-2"/>
          <c:w val="0.30484141134072296"/>
          <c:h val="0.269145208200326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showDLblsOverMax val="0"/>
  </c:chart>
  <c:spPr>
    <a:solidFill>
      <a:schemeClr val="bg1">
        <a:alpha val="83000"/>
      </a:schemeClr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F338B3-B0BD-4149-8CBF-2918C3A37575}" type="datetimeFigureOut">
              <a:rPr lang="tr-TR" smtClean="0"/>
              <a:t>26.02.2025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1B725-9074-0343-8C67-BD3C5EBF8F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1557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B1B725-9074-0343-8C67-BD3C5EBF8F9F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1245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6F09E69-0BAE-84F9-6F4B-872085BFE8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2387600"/>
          </a:xfrm>
          <a:prstGeom prst="rect">
            <a:avLst/>
          </a:prstGeom>
          <a:solidFill>
            <a:srgbClr val="2E75B6"/>
          </a:solidFill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dirty="0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7458BA2-671C-F274-5158-1CB9CF8B7C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602038"/>
            <a:ext cx="12192000" cy="1655762"/>
          </a:xfrm>
        </p:spPr>
        <p:txBody>
          <a:bodyPr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dirty="0"/>
              <a:t>Asıl alt başlık stilini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1712377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3AA3F5D-0E19-87D9-FBCD-BFC73C2BE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700" y="2675731"/>
            <a:ext cx="121920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dirty="0"/>
              <a:t>Asıl başlık stilini düzenlemek için tıklayın</a:t>
            </a:r>
          </a:p>
        </p:txBody>
      </p:sp>
      <p:sp>
        <p:nvSpPr>
          <p:cNvPr id="6" name="Metin Yer Tutucusu 2">
            <a:extLst>
              <a:ext uri="{FF2B5EF4-FFF2-40B4-BE49-F238E27FC236}">
                <a16:creationId xmlns:a16="http://schemas.microsoft.com/office/drawing/2014/main" id="{4DE46794-9BE1-EF28-3F93-7DAA2B06DF1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/>
              <a:t>Asıl metin stillerini düzenlemek için tıklayın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1619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B41AE90-1607-5D2F-F34F-C77F4F7BE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4D0C-993D-AA42-B97F-B4D27A14B2B1}" type="datetimeFigureOut">
              <a:rPr lang="tr-TR" smtClean="0"/>
              <a:t>26.02.2025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BB5CD2F-B52F-D94C-A6F7-3DBECB117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1839F71-11B0-F78E-28A7-9032EC40B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0419B-A618-0344-8D76-C9386D8D05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0642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t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alphaModFix amt="13000"/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284107F-79A8-E531-9815-330FBB297E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D04D711-5268-1A5C-6323-0511CB0E0A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A24D0C-993D-AA42-B97F-B4D27A14B2B1}" type="datetimeFigureOut">
              <a:rPr lang="tr-TR" smtClean="0"/>
              <a:t>26.02.2025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8378356-1972-08EE-11E4-15CEA7BF3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65A6995-EE0D-BA91-4B1B-3A6A77F381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40419B-A618-0344-8D76-C9386D8D0548}" type="slidenum">
              <a:rPr lang="tr-TR" smtClean="0"/>
              <a:t>‹#›</a:t>
            </a:fld>
            <a:endParaRPr lang="tr-TR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2FF4DD9-AF89-41EE-A71B-4D59CEC3125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016" y="99453"/>
            <a:ext cx="2279507" cy="804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id="{89CB361C-6428-4069-BD82-E31B4CF7155E}"/>
              </a:ext>
            </a:extLst>
          </p:cNvPr>
          <p:cNvSpPr txBox="1"/>
          <p:nvPr userDrawn="1"/>
        </p:nvSpPr>
        <p:spPr>
          <a:xfrm>
            <a:off x="1828800" y="0"/>
            <a:ext cx="800021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Globalization and Innovation</a:t>
            </a:r>
            <a:endParaRPr lang="tr-TR" sz="16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ctr"/>
            <a:r>
              <a:rPr lang="en-US" sz="16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The Foundation of Scientific Research, Social Development, and Modernization</a:t>
            </a:r>
            <a:endParaRPr lang="tr-TR" sz="16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ctr"/>
            <a:r>
              <a:rPr lang="tr-TR" sz="12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19-21 </a:t>
            </a:r>
            <a:r>
              <a:rPr lang="tr-TR" sz="12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June</a:t>
            </a:r>
            <a:r>
              <a:rPr lang="tr-TR" sz="12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2025</a:t>
            </a:r>
          </a:p>
        </p:txBody>
      </p:sp>
      <p:pic>
        <p:nvPicPr>
          <p:cNvPr id="13" name="Resim 12">
            <a:extLst>
              <a:ext uri="{FF2B5EF4-FFF2-40B4-BE49-F238E27FC236}">
                <a16:creationId xmlns:a16="http://schemas.microsoft.com/office/drawing/2014/main" id="{61009B4D-7D98-40F3-B32A-58D5C74315A3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0"/>
            <a:ext cx="1521665" cy="1120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19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0" r:id="rId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5000" b="1" kern="1200">
          <a:solidFill>
            <a:schemeClr val="bg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q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59193"/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3010581D-C24E-E8A4-A559-8377073FB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08802" y="1370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" name="Metin kutusu 1">
            <a:extLst>
              <a:ext uri="{FF2B5EF4-FFF2-40B4-BE49-F238E27FC236}">
                <a16:creationId xmlns:a16="http://schemas.microsoft.com/office/drawing/2014/main" id="{753A219A-C788-4298-AC33-3AB221E133F2}"/>
              </a:ext>
            </a:extLst>
          </p:cNvPr>
          <p:cNvSpPr txBox="1"/>
          <p:nvPr/>
        </p:nvSpPr>
        <p:spPr>
          <a:xfrm>
            <a:off x="3463962" y="4238513"/>
            <a:ext cx="51421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Author(s) Name-Surname</a:t>
            </a:r>
            <a:endParaRPr lang="tr-TR" sz="2400" b="1" dirty="0">
              <a:solidFill>
                <a:schemeClr val="bg1"/>
              </a:solidFill>
            </a:endParaRPr>
          </a:p>
          <a:p>
            <a:pPr algn="ctr"/>
            <a:endParaRPr lang="tr-TR" sz="2400" b="1" dirty="0">
              <a:solidFill>
                <a:schemeClr val="bg1"/>
              </a:solidFill>
            </a:endParaRPr>
          </a:p>
          <a:p>
            <a:pPr algn="ctr"/>
            <a:endParaRPr lang="tr-TR" sz="2400" b="1" dirty="0">
              <a:solidFill>
                <a:schemeClr val="bg1"/>
              </a:solidFill>
            </a:endParaRPr>
          </a:p>
          <a:p>
            <a:pPr algn="ctr"/>
            <a:r>
              <a:rPr lang="en-US" sz="2400" b="1" dirty="0">
                <a:solidFill>
                  <a:schemeClr val="bg1"/>
                </a:solidFill>
              </a:rPr>
              <a:t>Institution/Title Information</a:t>
            </a:r>
            <a:endParaRPr lang="tr-TR" sz="2400" b="1" dirty="0">
              <a:solidFill>
                <a:schemeClr val="bg1"/>
              </a:solidFill>
            </a:endParaRP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6375E3C7-AAB2-463E-8F21-FC73DB136ED6}"/>
              </a:ext>
            </a:extLst>
          </p:cNvPr>
          <p:cNvSpPr txBox="1"/>
          <p:nvPr/>
        </p:nvSpPr>
        <p:spPr>
          <a:xfrm>
            <a:off x="873162" y="1785769"/>
            <a:ext cx="109064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9600" b="1" dirty="0" err="1">
                <a:solidFill>
                  <a:schemeClr val="bg1"/>
                </a:solidFill>
              </a:rPr>
              <a:t>Title</a:t>
            </a:r>
            <a:r>
              <a:rPr lang="tr-TR" sz="9600" b="1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129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2D5491-6C65-F072-4DE7-A8249FD00D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7CB1AA-08CA-90ED-41AD-F1A7C4BD79D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90063" y="1086522"/>
            <a:ext cx="9942716" cy="69264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b="1" dirty="0">
                <a:solidFill>
                  <a:srgbClr val="002060"/>
                </a:solidFill>
                <a:ea typeface="ＭＳ Ｐゴシック" pitchFamily="34" charset="-128"/>
              </a:rPr>
              <a:t>Graphs and Figures</a:t>
            </a:r>
            <a:endParaRPr lang="en-US" sz="5400" kern="1200" dirty="0">
              <a:solidFill>
                <a:schemeClr val="tx2"/>
              </a:solidFill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67125E22-E0C6-58C0-60A1-68B469D795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5796302"/>
              </p:ext>
            </p:extLst>
          </p:nvPr>
        </p:nvGraphicFramePr>
        <p:xfrm>
          <a:off x="5268193" y="1878169"/>
          <a:ext cx="6729735" cy="49798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8">
            <a:extLst>
              <a:ext uri="{FF2B5EF4-FFF2-40B4-BE49-F238E27FC236}">
                <a16:creationId xmlns:a16="http://schemas.microsoft.com/office/drawing/2014/main" id="{BC620EFF-E48C-C81C-9860-53C64D15083E}"/>
              </a:ext>
            </a:extLst>
          </p:cNvPr>
          <p:cNvSpPr txBox="1"/>
          <p:nvPr/>
        </p:nvSpPr>
        <p:spPr>
          <a:xfrm>
            <a:off x="603064" y="2700358"/>
            <a:ext cx="357181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kern="1200" dirty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Example of a Good Figure</a:t>
            </a:r>
          </a:p>
        </p:txBody>
      </p:sp>
      <p:sp>
        <p:nvSpPr>
          <p:cNvPr id="8" name="Subtitle 3">
            <a:extLst>
              <a:ext uri="{FF2B5EF4-FFF2-40B4-BE49-F238E27FC236}">
                <a16:creationId xmlns:a16="http://schemas.microsoft.com/office/drawing/2014/main" id="{1DC5DA70-FAD5-6823-8817-1C16693F1153}"/>
              </a:ext>
            </a:extLst>
          </p:cNvPr>
          <p:cNvSpPr txBox="1">
            <a:spLocks/>
          </p:cNvSpPr>
          <p:nvPr/>
        </p:nvSpPr>
        <p:spPr>
          <a:xfrm>
            <a:off x="603064" y="4082076"/>
            <a:ext cx="3571810" cy="15593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q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2000" kern="1200" dirty="0">
                <a:solidFill>
                  <a:srgbClr val="002060"/>
                </a:solidFill>
              </a:rPr>
              <a:t>Simple graph - thick, bold axes - large fonts</a:t>
            </a:r>
          </a:p>
        </p:txBody>
      </p:sp>
    </p:spTree>
    <p:extLst>
      <p:ext uri="{BB962C8B-B14F-4D97-AF65-F5344CB8AC3E}">
        <p14:creationId xmlns:p14="http://schemas.microsoft.com/office/powerpoint/2010/main" val="3193641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3B0897-C85E-D555-4925-8BECC4F8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8">
            <a:extLst>
              <a:ext uri="{FF2B5EF4-FFF2-40B4-BE49-F238E27FC236}">
                <a16:creationId xmlns:a16="http://schemas.microsoft.com/office/drawing/2014/main" id="{6B9C03D7-091B-3AA1-8BB0-EC9AEB635E91}"/>
              </a:ext>
            </a:extLst>
          </p:cNvPr>
          <p:cNvSpPr txBox="1"/>
          <p:nvPr/>
        </p:nvSpPr>
        <p:spPr>
          <a:xfrm>
            <a:off x="603064" y="2700358"/>
            <a:ext cx="357181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kern="1200" dirty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Example of a Bad Figure</a:t>
            </a:r>
          </a:p>
        </p:txBody>
      </p:sp>
      <p:sp>
        <p:nvSpPr>
          <p:cNvPr id="3" name="Subtitle 3">
            <a:extLst>
              <a:ext uri="{FF2B5EF4-FFF2-40B4-BE49-F238E27FC236}">
                <a16:creationId xmlns:a16="http://schemas.microsoft.com/office/drawing/2014/main" id="{58D6F14D-8D02-E34F-F4FA-7C1EDC036856}"/>
              </a:ext>
            </a:extLst>
          </p:cNvPr>
          <p:cNvSpPr txBox="1">
            <a:spLocks/>
          </p:cNvSpPr>
          <p:nvPr/>
        </p:nvSpPr>
        <p:spPr>
          <a:xfrm>
            <a:off x="519137" y="4135987"/>
            <a:ext cx="3571810" cy="15593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q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2400" dirty="0">
                <a:solidFill>
                  <a:srgbClr val="002060"/>
                </a:solidFill>
              </a:rPr>
              <a:t>Light colors, poor contrast, text too small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FD10545D-49E4-AF5C-1638-201EA2476D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8817" y="2039801"/>
            <a:ext cx="2870792" cy="3199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Başlık 1">
            <a:extLst>
              <a:ext uri="{FF2B5EF4-FFF2-40B4-BE49-F238E27FC236}">
                <a16:creationId xmlns:a16="http://schemas.microsoft.com/office/drawing/2014/main" id="{4ABD291C-04F1-4DEF-9FFE-C3268BEAD91C}"/>
              </a:ext>
            </a:extLst>
          </p:cNvPr>
          <p:cNvSpPr txBox="1">
            <a:spLocks/>
          </p:cNvSpPr>
          <p:nvPr/>
        </p:nvSpPr>
        <p:spPr>
          <a:xfrm>
            <a:off x="690063" y="1086522"/>
            <a:ext cx="9942716" cy="69264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kern="120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sz="3600">
                <a:solidFill>
                  <a:srgbClr val="002060"/>
                </a:solidFill>
                <a:ea typeface="ＭＳ Ｐゴシック" pitchFamily="34" charset="-128"/>
              </a:rPr>
              <a:t>Graphs and Figures</a:t>
            </a:r>
            <a:endParaRPr lang="en-US" sz="5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266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C840ED-8AA6-65AD-E706-089CAAFAAE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9A8FCA5-FCFA-30D6-F217-F5B8594FA69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90063" y="753035"/>
            <a:ext cx="9942716" cy="80021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solidFill>
                  <a:schemeClr val="tx2"/>
                </a:solidFill>
              </a:rPr>
              <a:t>Conclusion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AD164A8-4C3E-6AF0-543C-33C8B33305A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553251"/>
            <a:ext cx="12285233" cy="538811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b="1" i="0" u="none" strike="noStrike" dirty="0" err="1">
                <a:solidFill>
                  <a:srgbClr val="002060"/>
                </a:solidFill>
                <a:effectLst/>
              </a:rPr>
              <a:t>Summarize</a:t>
            </a:r>
            <a:r>
              <a:rPr lang="tr-TR" b="1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1" i="0" u="none" strike="noStrike" dirty="0" err="1">
                <a:solidFill>
                  <a:srgbClr val="002060"/>
                </a:solidFill>
                <a:effectLst/>
              </a:rPr>
              <a:t>the</a:t>
            </a:r>
            <a:r>
              <a:rPr lang="tr-TR" b="1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1" i="0" u="none" strike="noStrike" dirty="0" err="1">
                <a:solidFill>
                  <a:srgbClr val="002060"/>
                </a:solidFill>
                <a:effectLst/>
              </a:rPr>
              <a:t>key</a:t>
            </a:r>
            <a:r>
              <a:rPr lang="tr-TR" b="1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1" i="0" u="none" strike="noStrike" dirty="0" err="1">
                <a:solidFill>
                  <a:srgbClr val="002060"/>
                </a:solidFill>
                <a:effectLst/>
              </a:rPr>
              <a:t>findings</a:t>
            </a:r>
            <a:r>
              <a:rPr lang="tr-TR" b="1" i="0" u="none" strike="noStrike" dirty="0">
                <a:solidFill>
                  <a:srgbClr val="002060"/>
                </a:solidFill>
                <a:effectLst/>
              </a:rPr>
              <a:t> of </a:t>
            </a:r>
            <a:r>
              <a:rPr lang="tr-TR" b="1" i="0" u="none" strike="noStrike" dirty="0" err="1">
                <a:solidFill>
                  <a:srgbClr val="002060"/>
                </a:solidFill>
                <a:effectLst/>
              </a:rPr>
              <a:t>your</a:t>
            </a:r>
            <a:r>
              <a:rPr lang="tr-TR" b="1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1" i="0" u="none" strike="noStrike" dirty="0" err="1">
                <a:solidFill>
                  <a:srgbClr val="002060"/>
                </a:solidFill>
                <a:effectLst/>
              </a:rPr>
              <a:t>study</a:t>
            </a:r>
            <a:r>
              <a:rPr lang="tr-TR" b="1" i="0" u="none" strike="noStrike" dirty="0">
                <a:solidFill>
                  <a:srgbClr val="002060"/>
                </a:solidFill>
                <a:effectLst/>
              </a:rPr>
              <a:t> in </a:t>
            </a:r>
            <a:r>
              <a:rPr lang="tr-TR" b="1" i="0" u="none" strike="noStrike" dirty="0" err="1">
                <a:solidFill>
                  <a:srgbClr val="002060"/>
                </a:solidFill>
                <a:effectLst/>
              </a:rPr>
              <a:t>separate</a:t>
            </a:r>
            <a:r>
              <a:rPr lang="tr-TR" b="1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1" i="0" u="none" strike="noStrike" dirty="0" err="1">
                <a:solidFill>
                  <a:srgbClr val="002060"/>
                </a:solidFill>
                <a:effectLst/>
              </a:rPr>
              <a:t>lines</a:t>
            </a:r>
            <a:r>
              <a:rPr lang="tr-TR" b="1" i="0" u="none" strike="noStrike" dirty="0">
                <a:solidFill>
                  <a:srgbClr val="002060"/>
                </a:solidFill>
                <a:effectLst/>
              </a:rPr>
              <a:t> (3-6).</a:t>
            </a:r>
            <a:endParaRPr lang="tr-TR" b="0" i="0" u="none" strike="noStrike" dirty="0">
              <a:solidFill>
                <a:srgbClr val="002060"/>
              </a:solidFill>
              <a:effectLst/>
            </a:endParaRPr>
          </a:p>
          <a:p>
            <a:pPr lvl="1" algn="just">
              <a:lnSpc>
                <a:spcPct val="150000"/>
              </a:lnSpc>
            </a:pPr>
            <a:r>
              <a:rPr lang="tr-TR" sz="2800" b="0" i="1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Use</a:t>
            </a:r>
            <a:r>
              <a:rPr lang="tr-TR" sz="2800" b="0" i="1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b="0" i="1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short</a:t>
            </a:r>
            <a:r>
              <a:rPr lang="tr-TR" sz="2800" b="0" i="1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b="0" i="1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tr-TR" sz="2800" b="0" i="1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b="0" i="1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clear</a:t>
            </a:r>
            <a:r>
              <a:rPr lang="tr-TR" sz="2800" b="0" i="1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b="0" i="1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statements</a:t>
            </a:r>
            <a:r>
              <a:rPr lang="tr-TR" sz="2800" b="0" i="1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b="0" i="1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lang="tr-TR" sz="2800" b="0" i="1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b="0" i="1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lang="tr-TR" sz="2800" b="0" i="1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b="0" i="1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easy</a:t>
            </a:r>
            <a:r>
              <a:rPr lang="tr-TR" sz="2800" b="0" i="1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b="0" i="1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tr-TR" sz="2800" b="0" i="1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b="0" i="1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sz="2800" b="0" i="1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b="0" i="1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audience</a:t>
            </a:r>
            <a:r>
              <a:rPr lang="tr-TR" sz="2800" b="0" i="1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b="0" i="1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tr-TR" sz="2800" b="0" i="1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b="0" i="1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remember</a:t>
            </a:r>
            <a:r>
              <a:rPr lang="tr-TR" sz="2800" b="0" i="1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tr-TR" b="1" i="0" u="none" strike="noStrike" dirty="0" err="1">
                <a:solidFill>
                  <a:srgbClr val="002060"/>
                </a:solidFill>
                <a:effectLst/>
              </a:rPr>
              <a:t>Bullet</a:t>
            </a:r>
            <a:r>
              <a:rPr lang="tr-TR" b="1" i="0" u="none" strike="noStrike" dirty="0">
                <a:solidFill>
                  <a:srgbClr val="002060"/>
                </a:solidFill>
                <a:effectLst/>
              </a:rPr>
              <a:t> Point </a:t>
            </a:r>
            <a:r>
              <a:rPr lang="tr-TR" b="1" i="0" u="none" strike="noStrike" dirty="0" err="1">
                <a:solidFill>
                  <a:srgbClr val="002060"/>
                </a:solidFill>
                <a:effectLst/>
              </a:rPr>
              <a:t>Text</a:t>
            </a:r>
            <a:r>
              <a:rPr lang="tr-TR" b="1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1" i="0" u="none" strike="noStrike" dirty="0" err="1">
                <a:solidFill>
                  <a:srgbClr val="002060"/>
                </a:solidFill>
                <a:effectLst/>
              </a:rPr>
              <a:t>List</a:t>
            </a:r>
            <a:r>
              <a:rPr lang="tr-TR" b="1" i="0" u="none" strike="noStrike" dirty="0">
                <a:solidFill>
                  <a:srgbClr val="002060"/>
                </a:solidFill>
                <a:effectLst/>
              </a:rPr>
              <a:t> – Level 1</a:t>
            </a:r>
            <a:endParaRPr lang="tr-TR" b="0" i="0" u="none" strike="noStrike" dirty="0">
              <a:solidFill>
                <a:srgbClr val="002060"/>
              </a:solidFill>
              <a:effectLst/>
            </a:endParaRPr>
          </a:p>
          <a:p>
            <a:pPr lvl="1" algn="just">
              <a:lnSpc>
                <a:spcPct val="150000"/>
              </a:lnSpc>
            </a:pPr>
            <a:r>
              <a:rPr lang="tr-TR" sz="2800" b="0" i="1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Bullet</a:t>
            </a:r>
            <a:r>
              <a:rPr lang="tr-TR" sz="2800" b="0" i="1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Point </a:t>
            </a:r>
            <a:r>
              <a:rPr lang="tr-TR" sz="2800" b="0" i="1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tr-TR" sz="2800" b="0" i="1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b="0" i="1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List</a:t>
            </a:r>
            <a:r>
              <a:rPr lang="tr-TR" sz="2800" b="0" i="1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– Level 2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800" b="0" i="1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Bullet</a:t>
            </a:r>
            <a:r>
              <a:rPr lang="tr-TR" sz="2800" b="0" i="1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Point </a:t>
            </a:r>
            <a:r>
              <a:rPr lang="tr-TR" sz="2800" b="0" i="1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tr-TR" sz="2800" b="0" i="1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b="0" i="1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List</a:t>
            </a:r>
            <a:r>
              <a:rPr lang="tr-TR" sz="2800" b="0" i="1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– Level 2</a:t>
            </a:r>
          </a:p>
          <a:p>
            <a:pPr algn="just">
              <a:lnSpc>
                <a:spcPct val="150000"/>
              </a:lnSpc>
            </a:pP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Bullet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Point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Text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List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– Level 1</a:t>
            </a:r>
          </a:p>
          <a:p>
            <a:pPr indent="-2286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</a:endParaRPr>
          </a:p>
          <a:p>
            <a:pPr indent="-2286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110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3C5860-6FA8-CE96-A9BC-35B5D6EF6A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EDBD7D0-BFA9-B268-C55A-A91AC01DBBA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90063" y="763792"/>
            <a:ext cx="9942716" cy="101536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z="3600" b="1" i="0" u="none" strike="noStrike" dirty="0" err="1">
                <a:solidFill>
                  <a:srgbClr val="002060"/>
                </a:solidFill>
                <a:effectLst/>
              </a:rPr>
              <a:t>Saving</a:t>
            </a:r>
            <a:r>
              <a:rPr lang="tr-TR" sz="3600" b="1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sz="3600" b="1" i="0" u="none" strike="noStrike" dirty="0" err="1">
                <a:solidFill>
                  <a:srgbClr val="002060"/>
                </a:solidFill>
                <a:effectLst/>
              </a:rPr>
              <a:t>the</a:t>
            </a:r>
            <a:r>
              <a:rPr lang="tr-TR" sz="3600" b="1" i="0" u="none" strike="noStrike" dirty="0">
                <a:solidFill>
                  <a:srgbClr val="002060"/>
                </a:solidFill>
                <a:effectLst/>
              </a:rPr>
              <a:t> File</a:t>
            </a:r>
            <a:endParaRPr lang="en-US" sz="3600" kern="1200" dirty="0">
              <a:solidFill>
                <a:srgbClr val="00206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6709EA0-C20E-57EA-54A6-4C4C723F7D0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-30958" y="1833263"/>
            <a:ext cx="12222958" cy="5024737"/>
          </a:xfr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algn="l">
              <a:lnSpc>
                <a:spcPct val="150000"/>
              </a:lnSpc>
            </a:pPr>
            <a:r>
              <a:rPr lang="tr-TR" b="1" i="0" u="none" strike="noStrike" dirty="0" err="1">
                <a:solidFill>
                  <a:srgbClr val="002060"/>
                </a:solidFill>
                <a:effectLst/>
              </a:rPr>
              <a:t>Embedding</a:t>
            </a:r>
            <a:r>
              <a:rPr lang="tr-TR" b="1" i="0" u="none" strike="noStrike" dirty="0">
                <a:solidFill>
                  <a:srgbClr val="002060"/>
                </a:solidFill>
                <a:effectLst/>
              </a:rPr>
              <a:t> True </a:t>
            </a:r>
            <a:r>
              <a:rPr lang="tr-TR" b="1" i="0" u="none" strike="noStrike" dirty="0" err="1">
                <a:solidFill>
                  <a:srgbClr val="002060"/>
                </a:solidFill>
                <a:effectLst/>
              </a:rPr>
              <a:t>Type</a:t>
            </a:r>
            <a:r>
              <a:rPr lang="tr-TR" b="1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1" i="0" u="none" strike="noStrike" dirty="0" err="1">
                <a:solidFill>
                  <a:srgbClr val="002060"/>
                </a:solidFill>
                <a:effectLst/>
              </a:rPr>
              <a:t>Fonts</a:t>
            </a:r>
            <a:r>
              <a:rPr lang="tr-TR" b="1" i="0" u="none" strike="noStrike" dirty="0">
                <a:solidFill>
                  <a:srgbClr val="002060"/>
                </a:solidFill>
                <a:effectLst/>
              </a:rPr>
              <a:t> in </a:t>
            </a:r>
            <a:r>
              <a:rPr lang="tr-TR" b="1" i="0" u="none" strike="noStrike" dirty="0" err="1">
                <a:solidFill>
                  <a:srgbClr val="002060"/>
                </a:solidFill>
                <a:effectLst/>
              </a:rPr>
              <a:t>Your</a:t>
            </a:r>
            <a:r>
              <a:rPr lang="tr-TR" b="1" i="0" u="none" strike="noStrike" dirty="0">
                <a:solidFill>
                  <a:srgbClr val="002060"/>
                </a:solidFill>
                <a:effectLst/>
              </a:rPr>
              <a:t> File</a:t>
            </a:r>
            <a:endParaRPr lang="tr-TR" dirty="0">
              <a:solidFill>
                <a:srgbClr val="002060"/>
              </a:solidFill>
            </a:endParaRPr>
          </a:p>
          <a:p>
            <a:pPr lvl="1">
              <a:lnSpc>
                <a:spcPct val="150000"/>
              </a:lnSpc>
            </a:pPr>
            <a:r>
              <a:rPr lang="tr-TR" sz="2800" b="0" i="0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tr-TR" sz="28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b="0" i="0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order</a:t>
            </a:r>
            <a:r>
              <a:rPr lang="tr-TR" sz="28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tr-TR" sz="2800" b="0" i="0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follow</a:t>
            </a:r>
            <a:r>
              <a:rPr lang="tr-TR" sz="28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b="0" i="0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these</a:t>
            </a:r>
            <a:r>
              <a:rPr lang="tr-TR" sz="28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b="0" i="0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steps</a:t>
            </a:r>
            <a:r>
              <a:rPr lang="tr-TR" sz="28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 </a:t>
            </a:r>
            <a:r>
              <a:rPr lang="tr-TR" sz="2800" b="1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“File”</a:t>
            </a:r>
            <a:r>
              <a:rPr lang="tr-TR" sz="28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 </a:t>
            </a:r>
            <a:r>
              <a:rPr lang="tr-TR" sz="2800" b="1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tr-TR" sz="2800" b="1" i="0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Save</a:t>
            </a:r>
            <a:r>
              <a:rPr lang="tr-TR" sz="2800" b="1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As”</a:t>
            </a:r>
            <a:r>
              <a:rPr lang="tr-TR" sz="28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 </a:t>
            </a:r>
            <a:r>
              <a:rPr lang="tr-TR" sz="2800" b="1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“Tools”</a:t>
            </a:r>
            <a:r>
              <a:rPr lang="tr-TR" sz="28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(</a:t>
            </a:r>
            <a:r>
              <a:rPr lang="tr-TR" sz="2800" b="0" i="0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lang="tr-TR" sz="28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tr-TR" sz="2800" b="1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tr-TR" sz="2800" b="1" i="0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Options</a:t>
            </a:r>
            <a:r>
              <a:rPr lang="tr-TR" sz="2800" b="1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tr-TR" sz="28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), </a:t>
            </a:r>
            <a:r>
              <a:rPr lang="tr-TR" sz="2800" b="0" i="0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tr-TR" sz="28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b="0" i="0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check</a:t>
            </a:r>
            <a:r>
              <a:rPr lang="tr-TR" sz="28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tr-TR" sz="2800" b="1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tr-TR" sz="2800" b="1" i="0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Save</a:t>
            </a:r>
            <a:r>
              <a:rPr lang="tr-TR" sz="2800" b="1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b="1" i="0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options</a:t>
            </a:r>
            <a:r>
              <a:rPr lang="tr-TR" sz="2800" b="1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tr-TR" sz="28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tr-TR" sz="2800" b="0" i="0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lang="tr-TR" sz="28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tr-TR" sz="2800" b="1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tr-TR" sz="2800" b="1" i="0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Embed</a:t>
            </a:r>
            <a:r>
              <a:rPr lang="tr-TR" sz="2800" b="1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b="1" i="0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fonts</a:t>
            </a:r>
            <a:r>
              <a:rPr lang="tr-TR" sz="2800" b="1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tr-TR" sz="2800" b="1" i="0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sz="2800" b="1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file”</a:t>
            </a:r>
            <a:r>
              <a:rPr lang="tr-TR" sz="28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br>
              <a:rPr lang="tr-TR" sz="28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tr-TR" sz="2800" b="0" i="0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Alternatively</a:t>
            </a:r>
            <a:r>
              <a:rPr lang="tr-TR" sz="28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tr-TR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tr-TR" sz="28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Select </a:t>
            </a:r>
            <a:r>
              <a:rPr lang="tr-TR" sz="2800" b="1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“File”</a:t>
            </a:r>
            <a:r>
              <a:rPr lang="tr-TR" sz="28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 </a:t>
            </a:r>
            <a:r>
              <a:rPr lang="tr-TR" sz="2800" b="1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tr-TR" sz="2800" b="1" i="0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Save</a:t>
            </a:r>
            <a:r>
              <a:rPr lang="tr-TR" sz="2800" b="1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As”</a:t>
            </a:r>
            <a:r>
              <a:rPr lang="tr-TR" sz="28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tr-TR" sz="2800" b="0" i="0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tr-TR" sz="28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b="0" i="0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check</a:t>
            </a:r>
            <a:r>
              <a:rPr lang="tr-TR" sz="28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tr-TR" sz="2800" b="1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tr-TR" sz="2800" b="1" i="0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Embed</a:t>
            </a:r>
            <a:r>
              <a:rPr lang="tr-TR" sz="2800" b="1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True </a:t>
            </a:r>
            <a:r>
              <a:rPr lang="tr-TR" sz="2800" b="1" i="0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tr-TR" sz="2800" b="1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tr-TR" sz="28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(</a:t>
            </a:r>
            <a:r>
              <a:rPr lang="tr-TR" sz="2800" b="0" i="0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Embed</a:t>
            </a:r>
            <a:r>
              <a:rPr lang="tr-TR" sz="28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True </a:t>
            </a:r>
            <a:r>
              <a:rPr lang="tr-TR" sz="2800" b="0" i="0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tr-TR" sz="28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b="0" i="0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Fonts</a:t>
            </a:r>
            <a:r>
              <a:rPr lang="tr-TR" sz="28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algn="l">
              <a:lnSpc>
                <a:spcPct val="150000"/>
              </a:lnSpc>
            </a:pPr>
            <a:r>
              <a:rPr lang="tr-TR" b="1" i="0" u="none" strike="noStrike" dirty="0">
                <a:solidFill>
                  <a:srgbClr val="002060"/>
                </a:solidFill>
                <a:effectLst/>
              </a:rPr>
              <a:t>Name </a:t>
            </a:r>
            <a:r>
              <a:rPr lang="tr-TR" b="1" i="0" u="none" strike="noStrike" dirty="0" err="1">
                <a:solidFill>
                  <a:srgbClr val="002060"/>
                </a:solidFill>
                <a:effectLst/>
              </a:rPr>
              <a:t>your</a:t>
            </a:r>
            <a:r>
              <a:rPr lang="tr-TR" b="1" i="0" u="none" strike="noStrike" dirty="0">
                <a:solidFill>
                  <a:srgbClr val="002060"/>
                </a:solidFill>
                <a:effectLst/>
              </a:rPr>
              <a:t> file </a:t>
            </a:r>
            <a:r>
              <a:rPr lang="tr-TR" b="1" i="0" u="none" strike="noStrike" dirty="0" err="1">
                <a:solidFill>
                  <a:srgbClr val="002060"/>
                </a:solidFill>
                <a:effectLst/>
              </a:rPr>
              <a:t>according</a:t>
            </a:r>
            <a:r>
              <a:rPr lang="tr-TR" b="1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1" i="0" u="none" strike="noStrike" dirty="0" err="1">
                <a:solidFill>
                  <a:srgbClr val="002060"/>
                </a:solidFill>
                <a:effectLst/>
              </a:rPr>
              <a:t>to</a:t>
            </a:r>
            <a:r>
              <a:rPr lang="tr-TR" b="1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1" i="0" u="none" strike="noStrike" dirty="0" err="1">
                <a:solidFill>
                  <a:srgbClr val="002060"/>
                </a:solidFill>
                <a:effectLst/>
              </a:rPr>
              <a:t>the</a:t>
            </a:r>
            <a:r>
              <a:rPr lang="tr-TR" b="1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1" i="0" u="none" strike="noStrike" dirty="0" err="1">
                <a:solidFill>
                  <a:srgbClr val="002060"/>
                </a:solidFill>
                <a:effectLst/>
              </a:rPr>
              <a:t>following</a:t>
            </a:r>
            <a:r>
              <a:rPr lang="tr-TR" b="1" i="0" u="none" strike="noStrike" dirty="0">
                <a:solidFill>
                  <a:srgbClr val="002060"/>
                </a:solidFill>
                <a:effectLst/>
              </a:rPr>
              <a:t> format:</a:t>
            </a:r>
          </a:p>
          <a:p>
            <a:pPr lvl="1">
              <a:lnSpc>
                <a:spcPct val="150000"/>
              </a:lnSpc>
            </a:pPr>
            <a:r>
              <a:rPr lang="tr-TR" sz="2800" b="0" i="1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S-</a:t>
            </a:r>
            <a:r>
              <a:rPr lang="tr-TR" sz="2800" b="0" i="1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P_Author.ppt</a:t>
            </a:r>
            <a:endParaRPr lang="tr-TR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tr-TR" sz="2800" b="1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tr-TR" sz="28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tr-TR" sz="2800" b="0" i="0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Session</a:t>
            </a:r>
            <a:r>
              <a:rPr lang="tr-TR" sz="28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b="0" i="0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number</a:t>
            </a:r>
            <a:r>
              <a:rPr lang="tr-TR" sz="28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/name, </a:t>
            </a:r>
            <a:r>
              <a:rPr lang="tr-TR" sz="2800" b="1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tr-TR" sz="28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Presentation </a:t>
            </a:r>
            <a:r>
              <a:rPr lang="tr-TR" sz="2800" b="0" i="0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order</a:t>
            </a:r>
            <a:endParaRPr lang="tr-TR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tr-TR" sz="2800" b="1" i="0" u="none" strike="noStrike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  <a:r>
              <a:rPr lang="tr-TR" sz="28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 </a:t>
            </a:r>
            <a:r>
              <a:rPr lang="tr-TR" sz="2800" b="0" i="1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5-3_Smith.ppt</a:t>
            </a:r>
            <a:endParaRPr lang="tr-TR" sz="2800" b="0" i="0" u="none" strike="noStrike" dirty="0">
              <a:solidFill>
                <a:srgbClr val="00206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415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4DEA0AA-9031-3D21-CD30-4C4BC302046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96066" y="1065006"/>
            <a:ext cx="10847932" cy="90779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tr-TR" sz="3600" i="0" u="none" strike="noStrike" dirty="0">
                <a:solidFill>
                  <a:srgbClr val="002060"/>
                </a:solidFill>
                <a:effectLst/>
              </a:rPr>
              <a:t>General Information </a:t>
            </a:r>
            <a:r>
              <a:rPr lang="tr-TR" sz="3600" i="0" u="none" strike="noStrike" dirty="0" err="1">
                <a:solidFill>
                  <a:srgbClr val="002060"/>
                </a:solidFill>
                <a:effectLst/>
              </a:rPr>
              <a:t>About</a:t>
            </a:r>
            <a:r>
              <a:rPr lang="tr-TR" sz="3600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sz="3600" i="0" u="none" strike="noStrike" dirty="0" err="1">
                <a:solidFill>
                  <a:srgbClr val="002060"/>
                </a:solidFill>
                <a:effectLst/>
              </a:rPr>
              <a:t>the</a:t>
            </a:r>
            <a:r>
              <a:rPr lang="tr-TR" sz="3600" i="0" u="none" strike="noStrike" dirty="0">
                <a:solidFill>
                  <a:srgbClr val="002060"/>
                </a:solidFill>
                <a:effectLst/>
              </a:rPr>
              <a:t> Presentation</a:t>
            </a:r>
            <a:endParaRPr lang="en-US" sz="3600" kern="1200" dirty="0">
              <a:solidFill>
                <a:srgbClr val="00206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B9A7BE4-ABEF-EC80-347D-205FA255DB5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972799"/>
            <a:ext cx="12192000" cy="4699621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b="1" i="0" u="none" strike="noStrike" dirty="0" err="1">
                <a:solidFill>
                  <a:srgbClr val="002060"/>
                </a:solidFill>
                <a:effectLst/>
              </a:rPr>
              <a:t>This</a:t>
            </a:r>
            <a:r>
              <a:rPr lang="tr-TR" b="1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1" i="0" u="none" strike="noStrike" dirty="0" err="1">
                <a:solidFill>
                  <a:srgbClr val="002060"/>
                </a:solidFill>
                <a:effectLst/>
              </a:rPr>
              <a:t>presentation</a:t>
            </a:r>
            <a:r>
              <a:rPr lang="tr-TR" b="1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1" i="0" u="none" strike="noStrike" dirty="0" err="1">
                <a:solidFill>
                  <a:srgbClr val="002060"/>
                </a:solidFill>
                <a:effectLst/>
              </a:rPr>
              <a:t>template</a:t>
            </a:r>
            <a:r>
              <a:rPr lang="tr-TR" b="1" i="0" u="none" strike="noStrike" dirty="0">
                <a:solidFill>
                  <a:srgbClr val="002060"/>
                </a:solidFill>
                <a:effectLst/>
              </a:rPr>
              <a:t> has </a:t>
            </a:r>
            <a:r>
              <a:rPr lang="tr-TR" b="1" i="0" u="none" strike="noStrike" dirty="0" err="1">
                <a:solidFill>
                  <a:srgbClr val="002060"/>
                </a:solidFill>
                <a:effectLst/>
              </a:rPr>
              <a:t>been</a:t>
            </a:r>
            <a:r>
              <a:rPr lang="tr-TR" b="1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1" i="0" u="none" strike="noStrike" dirty="0" err="1">
                <a:solidFill>
                  <a:srgbClr val="002060"/>
                </a:solidFill>
                <a:effectLst/>
              </a:rPr>
              <a:t>prepared</a:t>
            </a:r>
            <a:r>
              <a:rPr lang="tr-TR" b="1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1" i="0" u="none" strike="noStrike" dirty="0" err="1">
                <a:solidFill>
                  <a:srgbClr val="002060"/>
                </a:solidFill>
                <a:effectLst/>
              </a:rPr>
              <a:t>for</a:t>
            </a:r>
            <a:r>
              <a:rPr lang="tr-TR" b="1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1" i="0" u="none" strike="noStrike" dirty="0" err="1">
                <a:solidFill>
                  <a:srgbClr val="002060"/>
                </a:solidFill>
                <a:effectLst/>
              </a:rPr>
              <a:t>use</a:t>
            </a:r>
            <a:r>
              <a:rPr lang="tr-TR" b="1" i="0" u="none" strike="noStrike" dirty="0">
                <a:solidFill>
                  <a:srgbClr val="002060"/>
                </a:solidFill>
                <a:effectLst/>
              </a:rPr>
              <a:t> at </a:t>
            </a:r>
            <a:r>
              <a:rPr lang="tr-TR" b="1" i="0" u="none" strike="noStrike" dirty="0" err="1">
                <a:solidFill>
                  <a:srgbClr val="002060"/>
                </a:solidFill>
                <a:effectLst/>
              </a:rPr>
              <a:t>the</a:t>
            </a:r>
            <a:r>
              <a:rPr lang="tr-TR" b="1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ICSMS</a:t>
            </a:r>
            <a:r>
              <a:rPr lang="tr-TR" b="1" dirty="0">
                <a:solidFill>
                  <a:srgbClr val="002060"/>
                </a:solidFill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Images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used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in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the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presentation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should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be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high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resolution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(minimum 300 DPI),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and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the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font size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should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be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large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enough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to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be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legible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from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the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back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of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the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room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Please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be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present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in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the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session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hall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or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on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the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online platform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prior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to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the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session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start time.</a:t>
            </a:r>
          </a:p>
          <a:p>
            <a:pPr algn="just">
              <a:lnSpc>
                <a:spcPct val="150000"/>
              </a:lnSpc>
            </a:pP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You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are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required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to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bring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your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presentation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file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to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the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control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desk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on a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flash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drive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and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ensure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it is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uploaded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and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checked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before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your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session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b="0" i="0" u="none" strike="noStrike" dirty="0" err="1">
                <a:solidFill>
                  <a:srgbClr val="002060"/>
                </a:solidFill>
                <a:effectLst/>
              </a:rPr>
              <a:t>begins</a:t>
            </a:r>
            <a:r>
              <a:rPr lang="tr-TR" b="0" i="0" u="none" strike="noStrike" dirty="0">
                <a:solidFill>
                  <a:srgbClr val="002060"/>
                </a:solidFill>
                <a:effectLst/>
              </a:rPr>
              <a:t>.</a:t>
            </a:r>
          </a:p>
          <a:p>
            <a:pPr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2060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6670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C5579C-49F3-F538-B4B3-9DA90E0826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E42D5D8-1F1F-1BED-CFE3-EA195948FE9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98710" y="943943"/>
            <a:ext cx="9942716" cy="8403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tr-TR" sz="3600" i="0" u="none" strike="noStrike" dirty="0">
                <a:solidFill>
                  <a:srgbClr val="002060"/>
                </a:solidFill>
                <a:effectLst/>
              </a:rPr>
              <a:t>General Information </a:t>
            </a:r>
            <a:r>
              <a:rPr lang="tr-TR" sz="3600" i="0" u="none" strike="noStrike" dirty="0" err="1">
                <a:solidFill>
                  <a:srgbClr val="002060"/>
                </a:solidFill>
                <a:effectLst/>
              </a:rPr>
              <a:t>About</a:t>
            </a:r>
            <a:r>
              <a:rPr lang="tr-TR" sz="3600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sz="3600" i="0" u="none" strike="noStrike" dirty="0" err="1">
                <a:solidFill>
                  <a:srgbClr val="002060"/>
                </a:solidFill>
                <a:effectLst/>
              </a:rPr>
              <a:t>the</a:t>
            </a:r>
            <a:r>
              <a:rPr lang="tr-TR" sz="3600" i="0" u="none" strike="noStrike" dirty="0">
                <a:solidFill>
                  <a:srgbClr val="002060"/>
                </a:solidFill>
                <a:effectLst/>
              </a:rPr>
              <a:t> Presentation</a:t>
            </a:r>
            <a:endParaRPr lang="en-US" sz="3600" kern="1200" dirty="0">
              <a:solidFill>
                <a:srgbClr val="00206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B58712B-01C9-CCA4-0CB2-B13D5DCF2B4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784268"/>
            <a:ext cx="11501937" cy="469451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571500" algn="just">
              <a:lnSpc>
                <a:spcPct val="150000"/>
              </a:lnSpc>
              <a:spcBef>
                <a:spcPts val="2400"/>
              </a:spcBef>
            </a:pPr>
            <a:r>
              <a:rPr lang="tr-TR" b="1" dirty="0" err="1">
                <a:solidFill>
                  <a:srgbClr val="002060"/>
                </a:solidFill>
              </a:rPr>
              <a:t>Each</a:t>
            </a:r>
            <a:r>
              <a:rPr lang="tr-TR" b="1" dirty="0">
                <a:solidFill>
                  <a:srgbClr val="002060"/>
                </a:solidFill>
              </a:rPr>
              <a:t> </a:t>
            </a:r>
            <a:r>
              <a:rPr lang="tr-TR" b="1" dirty="0" err="1">
                <a:solidFill>
                  <a:srgbClr val="002060"/>
                </a:solidFill>
              </a:rPr>
              <a:t>presentation</a:t>
            </a:r>
            <a:r>
              <a:rPr lang="tr-TR" b="1" dirty="0">
                <a:solidFill>
                  <a:srgbClr val="002060"/>
                </a:solidFill>
              </a:rPr>
              <a:t> in </a:t>
            </a:r>
            <a:r>
              <a:rPr lang="tr-TR" b="1" dirty="0" err="1">
                <a:solidFill>
                  <a:srgbClr val="002060"/>
                </a:solidFill>
              </a:rPr>
              <a:t>the</a:t>
            </a:r>
            <a:r>
              <a:rPr lang="tr-TR" b="1" dirty="0">
                <a:solidFill>
                  <a:srgbClr val="002060"/>
                </a:solidFill>
              </a:rPr>
              <a:t> </a:t>
            </a:r>
            <a:r>
              <a:rPr lang="tr-TR" b="1" dirty="0" err="1">
                <a:solidFill>
                  <a:srgbClr val="002060"/>
                </a:solidFill>
              </a:rPr>
              <a:t>sessions</a:t>
            </a:r>
            <a:r>
              <a:rPr lang="tr-TR" b="1" dirty="0">
                <a:solidFill>
                  <a:srgbClr val="002060"/>
                </a:solidFill>
              </a:rPr>
              <a:t> </a:t>
            </a:r>
            <a:r>
              <a:rPr lang="tr-TR" b="1" dirty="0" err="1">
                <a:solidFill>
                  <a:srgbClr val="002060"/>
                </a:solidFill>
              </a:rPr>
              <a:t>will</a:t>
            </a:r>
            <a:r>
              <a:rPr lang="tr-TR" b="1" dirty="0">
                <a:solidFill>
                  <a:srgbClr val="002060"/>
                </a:solidFill>
              </a:rPr>
              <a:t> be </a:t>
            </a:r>
            <a:r>
              <a:rPr lang="tr-TR" b="1" dirty="0" err="1">
                <a:solidFill>
                  <a:srgbClr val="002060"/>
                </a:solidFill>
              </a:rPr>
              <a:t>conducted</a:t>
            </a:r>
            <a:r>
              <a:rPr lang="tr-TR" b="1" dirty="0">
                <a:solidFill>
                  <a:srgbClr val="002060"/>
                </a:solidFill>
              </a:rPr>
              <a:t> in a format of 15 </a:t>
            </a:r>
            <a:r>
              <a:rPr lang="tr-TR" b="1" dirty="0" err="1">
                <a:solidFill>
                  <a:srgbClr val="002060"/>
                </a:solidFill>
              </a:rPr>
              <a:t>minutes</a:t>
            </a:r>
            <a:r>
              <a:rPr lang="tr-TR" b="1" dirty="0">
                <a:solidFill>
                  <a:srgbClr val="002060"/>
                </a:solidFill>
              </a:rPr>
              <a:t> </a:t>
            </a:r>
            <a:r>
              <a:rPr lang="tr-TR" b="1" dirty="0" err="1">
                <a:solidFill>
                  <a:srgbClr val="002060"/>
                </a:solidFill>
              </a:rPr>
              <a:t>for</a:t>
            </a:r>
            <a:r>
              <a:rPr lang="tr-TR" b="1" dirty="0">
                <a:solidFill>
                  <a:srgbClr val="002060"/>
                </a:solidFill>
              </a:rPr>
              <a:t> </a:t>
            </a:r>
            <a:r>
              <a:rPr lang="tr-TR" b="1" dirty="0" err="1">
                <a:solidFill>
                  <a:srgbClr val="002060"/>
                </a:solidFill>
              </a:rPr>
              <a:t>the</a:t>
            </a:r>
            <a:r>
              <a:rPr lang="tr-TR" b="1" dirty="0">
                <a:solidFill>
                  <a:srgbClr val="002060"/>
                </a:solidFill>
              </a:rPr>
              <a:t> </a:t>
            </a:r>
            <a:r>
              <a:rPr lang="tr-TR" b="1" dirty="0" err="1">
                <a:solidFill>
                  <a:srgbClr val="002060"/>
                </a:solidFill>
              </a:rPr>
              <a:t>presentation</a:t>
            </a:r>
            <a:r>
              <a:rPr lang="tr-TR" b="1" dirty="0">
                <a:solidFill>
                  <a:srgbClr val="002060"/>
                </a:solidFill>
              </a:rPr>
              <a:t> + 5 </a:t>
            </a:r>
            <a:r>
              <a:rPr lang="tr-TR" b="1" dirty="0" err="1">
                <a:solidFill>
                  <a:srgbClr val="002060"/>
                </a:solidFill>
              </a:rPr>
              <a:t>minutes</a:t>
            </a:r>
            <a:r>
              <a:rPr lang="tr-TR" b="1" dirty="0">
                <a:solidFill>
                  <a:srgbClr val="002060"/>
                </a:solidFill>
              </a:rPr>
              <a:t> </a:t>
            </a:r>
            <a:r>
              <a:rPr lang="tr-TR" b="1" dirty="0" err="1">
                <a:solidFill>
                  <a:srgbClr val="002060"/>
                </a:solidFill>
              </a:rPr>
              <a:t>for</a:t>
            </a:r>
            <a:r>
              <a:rPr lang="tr-TR" b="1" dirty="0">
                <a:solidFill>
                  <a:srgbClr val="002060"/>
                </a:solidFill>
              </a:rPr>
              <a:t> Q&amp;A.</a:t>
            </a:r>
          </a:p>
          <a:p>
            <a:pPr marL="857250" lvl="1" algn="just">
              <a:lnSpc>
                <a:spcPct val="150000"/>
              </a:lnSpc>
              <a:spcBef>
                <a:spcPts val="2400"/>
              </a:spcBef>
            </a:pPr>
            <a:r>
              <a:rPr lang="tr-TR" sz="2800" i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sz="28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i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session</a:t>
            </a:r>
            <a:r>
              <a:rPr lang="tr-TR" sz="28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i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chair</a:t>
            </a:r>
            <a:r>
              <a:rPr lang="tr-TR" sz="28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i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may</a:t>
            </a:r>
            <a:r>
              <a:rPr lang="tr-TR" sz="28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i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adjust</a:t>
            </a:r>
            <a:r>
              <a:rPr lang="tr-TR" sz="28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i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sz="28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time </a:t>
            </a:r>
            <a:r>
              <a:rPr lang="tr-TR" sz="2800" i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allocation</a:t>
            </a:r>
            <a:r>
              <a:rPr lang="tr-TR" sz="28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i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depending</a:t>
            </a:r>
            <a:r>
              <a:rPr lang="tr-TR" sz="28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lang="tr-TR" sz="2800" i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sz="28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i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session’s</a:t>
            </a:r>
            <a:r>
              <a:rPr lang="tr-TR" sz="28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i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intensity</a:t>
            </a:r>
            <a:r>
              <a:rPr lang="tr-TR" sz="28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857250" lvl="1" algn="just">
              <a:lnSpc>
                <a:spcPct val="150000"/>
              </a:lnSpc>
              <a:spcBef>
                <a:spcPts val="2400"/>
              </a:spcBef>
            </a:pPr>
            <a:r>
              <a:rPr lang="tr-TR" sz="2800" i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sz="28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i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recommended</a:t>
            </a:r>
            <a:r>
              <a:rPr lang="tr-TR" sz="28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i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maximum</a:t>
            </a:r>
            <a:r>
              <a:rPr lang="tr-TR" sz="28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i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number</a:t>
            </a:r>
            <a:r>
              <a:rPr lang="tr-TR" sz="28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tr-TR" sz="2800" i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slides</a:t>
            </a:r>
            <a:r>
              <a:rPr lang="tr-TR" sz="28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tr-TR" sz="2800" i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including</a:t>
            </a:r>
            <a:r>
              <a:rPr lang="tr-TR" sz="28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i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sz="28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i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title</a:t>
            </a:r>
            <a:r>
              <a:rPr lang="tr-TR" sz="28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tr-TR" sz="2800" i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conclusion</a:t>
            </a:r>
            <a:r>
              <a:rPr lang="tr-TR" sz="28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tr-TR" sz="2800" i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tr-TR" sz="28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i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other</a:t>
            </a:r>
            <a:r>
              <a:rPr lang="tr-TR" sz="28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i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sections</a:t>
            </a:r>
            <a:r>
              <a:rPr lang="tr-TR" sz="28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is 15.</a:t>
            </a:r>
            <a:endParaRPr lang="en-US" sz="2800" i="1" dirty="0">
              <a:solidFill>
                <a:srgbClr val="00206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017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A39F6C-7A54-99AC-29FF-ED5679BF5B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9F835C-4EC6-2B0C-B72A-D2C2BACE5ED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84616" y="1086521"/>
            <a:ext cx="9942716" cy="7787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b="1" kern="1200" dirty="0">
                <a:solidFill>
                  <a:srgbClr val="002060"/>
                </a:solidFill>
              </a:rPr>
              <a:t>Outline</a:t>
            </a:r>
            <a:endParaRPr lang="en-US" sz="3600" kern="1200" dirty="0">
              <a:solidFill>
                <a:srgbClr val="00206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5C60BA3-60B7-7D6F-7152-E76C16A1508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84616" y="1979407"/>
            <a:ext cx="11317574" cy="44993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Bef>
                <a:spcPts val="2400"/>
              </a:spcBef>
            </a:pPr>
            <a:r>
              <a:rPr lang="en-US" dirty="0">
                <a:solidFill>
                  <a:srgbClr val="002060"/>
                </a:solidFill>
                <a:ea typeface="ＭＳ Ｐゴシック" pitchFamily="34" charset="-128"/>
              </a:rPr>
              <a:t>This slide outlines 3-6 of the most important topics of your work you plan to talk about</a:t>
            </a:r>
          </a:p>
          <a:p>
            <a:pPr algn="l">
              <a:spcBef>
                <a:spcPts val="2400"/>
              </a:spcBef>
            </a:pPr>
            <a:r>
              <a:rPr lang="en-US" dirty="0">
                <a:solidFill>
                  <a:srgbClr val="002060"/>
                </a:solidFill>
                <a:ea typeface="ＭＳ Ｐゴシック" pitchFamily="34" charset="-128"/>
              </a:rPr>
              <a:t>Bulleted Text Lists – 1st Level</a:t>
            </a:r>
          </a:p>
          <a:p>
            <a:pPr lvl="1">
              <a:spcBef>
                <a:spcPts val="2400"/>
              </a:spcBef>
            </a:pPr>
            <a:r>
              <a:rPr lang="en-US" sz="2800" i="1" dirty="0">
                <a:solidFill>
                  <a:srgbClr val="002060"/>
                </a:solidFill>
                <a:latin typeface="Calibri" panose="020F0502020204030204" pitchFamily="34" charset="0"/>
                <a:ea typeface="Arial" pitchFamily="34" charset="0"/>
                <a:cs typeface="Calibri" panose="020F0502020204030204" pitchFamily="34" charset="0"/>
              </a:rPr>
              <a:t>Bulleted Text Lists – 2nd Level</a:t>
            </a:r>
          </a:p>
          <a:p>
            <a:pPr lvl="1">
              <a:lnSpc>
                <a:spcPct val="150000"/>
              </a:lnSpc>
              <a:spcBef>
                <a:spcPts val="2400"/>
              </a:spcBef>
            </a:pPr>
            <a:r>
              <a:rPr lang="en-US" sz="2800" i="1" dirty="0">
                <a:solidFill>
                  <a:srgbClr val="002060"/>
                </a:solidFill>
                <a:latin typeface="Calibri" panose="020F0502020204030204" pitchFamily="34" charset="0"/>
                <a:ea typeface="Arial" pitchFamily="34" charset="0"/>
                <a:cs typeface="Calibri" panose="020F0502020204030204" pitchFamily="34" charset="0"/>
              </a:rPr>
              <a:t>Bulleted Text Lists – 2nd Level</a:t>
            </a:r>
          </a:p>
          <a:p>
            <a:pPr algn="l">
              <a:spcBef>
                <a:spcPts val="2400"/>
              </a:spcBef>
            </a:pPr>
            <a:r>
              <a:rPr lang="en-US" dirty="0">
                <a:solidFill>
                  <a:srgbClr val="002060"/>
                </a:solidFill>
                <a:ea typeface="ＭＳ Ｐゴシック" pitchFamily="34" charset="-128"/>
              </a:rPr>
              <a:t>Bulleted Text Lists – 1st Level</a:t>
            </a:r>
          </a:p>
        </p:txBody>
      </p:sp>
    </p:spTree>
    <p:extLst>
      <p:ext uri="{BB962C8B-B14F-4D97-AF65-F5344CB8AC3E}">
        <p14:creationId xmlns:p14="http://schemas.microsoft.com/office/powerpoint/2010/main" val="401372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B8467C-5B50-6CE7-22CE-A0673E19E4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3A00889-1373-CC0A-7C5B-E42CAB4F5F9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90063" y="957430"/>
            <a:ext cx="9942716" cy="82173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b="1" kern="1200" dirty="0">
                <a:solidFill>
                  <a:srgbClr val="002060"/>
                </a:solidFill>
              </a:rPr>
              <a:t>Objectives</a:t>
            </a:r>
            <a:endParaRPr lang="en-US" sz="3600" kern="1200" dirty="0">
              <a:solidFill>
                <a:srgbClr val="00206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1EC267A-9F31-F1A4-0FE3-9DE822FD138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41064" y="1653381"/>
            <a:ext cx="11060873" cy="5204619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algn="just">
              <a:lnSpc>
                <a:spcPct val="150000"/>
              </a:lnSpc>
              <a:spcBef>
                <a:spcPts val="1800"/>
              </a:spcBef>
            </a:pPr>
            <a:r>
              <a:rPr lang="en-US" dirty="0">
                <a:solidFill>
                  <a:srgbClr val="002060"/>
                </a:solidFill>
                <a:ea typeface="ＭＳ Ｐゴシック" pitchFamily="34" charset="-128"/>
              </a:rPr>
              <a:t>This slide outlines the objectives of your study –  the goals and the motivation of your  work For example, list the 3-5 most important goals you wanted to achieve with your work, NOT the final results!</a:t>
            </a:r>
          </a:p>
          <a:p>
            <a:pPr algn="just">
              <a:lnSpc>
                <a:spcPct val="150000"/>
              </a:lnSpc>
              <a:spcBef>
                <a:spcPts val="1800"/>
              </a:spcBef>
            </a:pPr>
            <a:r>
              <a:rPr lang="en-US" dirty="0">
                <a:solidFill>
                  <a:srgbClr val="002060"/>
                </a:solidFill>
                <a:ea typeface="ＭＳ Ｐゴシック" pitchFamily="34" charset="-128"/>
              </a:rPr>
              <a:t>Bulleted Text Lists – 1st Level</a:t>
            </a:r>
          </a:p>
          <a:p>
            <a:pPr lvl="1" algn="just">
              <a:lnSpc>
                <a:spcPct val="150000"/>
              </a:lnSpc>
              <a:spcBef>
                <a:spcPts val="1800"/>
              </a:spcBef>
            </a:pPr>
            <a:r>
              <a:rPr lang="en-US" sz="2800" i="1" dirty="0">
                <a:solidFill>
                  <a:srgbClr val="002060"/>
                </a:solidFill>
                <a:latin typeface="Calibri" panose="020F0502020204030204" pitchFamily="34" charset="0"/>
                <a:ea typeface="Arial" pitchFamily="34" charset="0"/>
                <a:cs typeface="Calibri" panose="020F0502020204030204" pitchFamily="34" charset="0"/>
              </a:rPr>
              <a:t>Bulleted Text Lists – 2nd Level</a:t>
            </a:r>
          </a:p>
          <a:p>
            <a:pPr lvl="1" algn="just">
              <a:lnSpc>
                <a:spcPct val="150000"/>
              </a:lnSpc>
              <a:spcBef>
                <a:spcPts val="1800"/>
              </a:spcBef>
            </a:pPr>
            <a:r>
              <a:rPr lang="en-US" sz="2800" i="1" dirty="0">
                <a:solidFill>
                  <a:srgbClr val="002060"/>
                </a:solidFill>
                <a:latin typeface="Calibri" panose="020F0502020204030204" pitchFamily="34" charset="0"/>
                <a:ea typeface="Arial" pitchFamily="34" charset="0"/>
                <a:cs typeface="Calibri" panose="020F0502020204030204" pitchFamily="34" charset="0"/>
              </a:rPr>
              <a:t>Bulleted Text Lists – 2nd Level</a:t>
            </a:r>
          </a:p>
          <a:p>
            <a:pPr algn="just">
              <a:lnSpc>
                <a:spcPct val="150000"/>
              </a:lnSpc>
              <a:spcBef>
                <a:spcPts val="1800"/>
              </a:spcBef>
            </a:pPr>
            <a:r>
              <a:rPr lang="en-US" dirty="0">
                <a:solidFill>
                  <a:srgbClr val="002060"/>
                </a:solidFill>
                <a:ea typeface="ＭＳ Ｐゴシック" pitchFamily="34" charset="-128"/>
              </a:rPr>
              <a:t>Bulleted Text Lists – 1st Level</a:t>
            </a:r>
          </a:p>
        </p:txBody>
      </p:sp>
    </p:spTree>
    <p:extLst>
      <p:ext uri="{BB962C8B-B14F-4D97-AF65-F5344CB8AC3E}">
        <p14:creationId xmlns:p14="http://schemas.microsoft.com/office/powerpoint/2010/main" val="3788422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66FD42-9F17-6B85-5BF2-F57757004C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A6FDB32-0F07-7818-A807-CBB34E5B543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90063" y="925158"/>
            <a:ext cx="9942716" cy="85400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solidFill>
                  <a:srgbClr val="002060"/>
                </a:solidFill>
              </a:rPr>
              <a:t>Colors and Fonts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76C8EF1-7441-FAB8-8A56-DE5C1C7B2DC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4442" y="1638391"/>
            <a:ext cx="11736697" cy="5219609"/>
          </a:xfr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02060"/>
                </a:solidFill>
              </a:rPr>
              <a:t>Use black or another dark color</a:t>
            </a:r>
          </a:p>
          <a:p>
            <a:pPr lvl="1" indent="-457200">
              <a:lnSpc>
                <a:spcPct val="150000"/>
              </a:lnSpc>
            </a:pPr>
            <a:r>
              <a:rPr lang="en-US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Maximize the contrast with the white background</a:t>
            </a:r>
          </a:p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02060"/>
                </a:solidFill>
              </a:rPr>
              <a:t>Use the </a:t>
            </a:r>
            <a:r>
              <a:rPr lang="en-US" b="1" dirty="0">
                <a:solidFill>
                  <a:srgbClr val="002060"/>
                </a:solidFill>
              </a:rPr>
              <a:t>Calibri/Arial </a:t>
            </a:r>
            <a:r>
              <a:rPr lang="en-US" dirty="0">
                <a:solidFill>
                  <a:srgbClr val="002060"/>
                </a:solidFill>
              </a:rPr>
              <a:t>fonts</a:t>
            </a:r>
          </a:p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02060"/>
                </a:solidFill>
              </a:rPr>
              <a:t>Use as large a font as possible </a:t>
            </a:r>
          </a:p>
          <a:p>
            <a:pPr marL="628650" lvl="1" indent="-342900">
              <a:lnSpc>
                <a:spcPct val="150000"/>
              </a:lnSpc>
            </a:pPr>
            <a:r>
              <a:rPr lang="en-US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 text lines</a:t>
            </a:r>
            <a:r>
              <a:rPr lang="en-US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32 point</a:t>
            </a:r>
          </a:p>
          <a:p>
            <a:pPr marL="628650" lvl="1" indent="-342900">
              <a:lnSpc>
                <a:spcPct val="150000"/>
              </a:lnSpc>
            </a:pPr>
            <a:r>
              <a:rPr lang="en-US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Secondary lines: </a:t>
            </a:r>
            <a:r>
              <a:rPr lang="en-US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28 point</a:t>
            </a:r>
          </a:p>
          <a:p>
            <a:pPr marL="628650" lvl="1" indent="-342900">
              <a:lnSpc>
                <a:spcPct val="150000"/>
              </a:lnSpc>
            </a:pPr>
            <a:r>
              <a:rPr lang="en-US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Smallest text lines: </a:t>
            </a:r>
            <a:r>
              <a:rPr lang="en-US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24 point</a:t>
            </a:r>
          </a:p>
          <a:p>
            <a:pPr marL="628650" lvl="1" indent="-342900">
              <a:lnSpc>
                <a:spcPct val="150000"/>
              </a:lnSpc>
            </a:pPr>
            <a:r>
              <a:rPr lang="en-US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Anything below 24 is too small (e.g. 20 point)</a:t>
            </a:r>
          </a:p>
          <a:p>
            <a:pPr marL="628650" lvl="1" indent="-342900">
              <a:lnSpc>
                <a:spcPct val="150000"/>
              </a:lnSpc>
            </a:pPr>
            <a:r>
              <a:rPr lang="en-US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Caution: </a:t>
            </a:r>
            <a:r>
              <a:rPr lang="en-US" i="1" u="sng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Yellow, gray, pink, or light blue</a:t>
            </a:r>
            <a:r>
              <a:rPr lang="en-US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lettering and lines may look nice on the monitor but become unreadable when projected</a:t>
            </a:r>
          </a:p>
        </p:txBody>
      </p:sp>
    </p:spTree>
    <p:extLst>
      <p:ext uri="{BB962C8B-B14F-4D97-AF65-F5344CB8AC3E}">
        <p14:creationId xmlns:p14="http://schemas.microsoft.com/office/powerpoint/2010/main" val="352969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FE71D0-0241-77C0-83C8-25F8083785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8F29A31-F6F5-27F3-1580-CC0BFA5E7C8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90063" y="1086522"/>
            <a:ext cx="9942716" cy="69264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solidFill>
                  <a:srgbClr val="002060"/>
                </a:solidFill>
              </a:rPr>
              <a:t>Colors and Fonts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352398-E1E1-6F40-BFD0-CE04AC888DF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65760" y="1779162"/>
            <a:ext cx="11136177" cy="469962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42900" lvl="3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Make sure the fonts, labels etc. are readable </a:t>
            </a:r>
          </a:p>
          <a:p>
            <a:pPr marL="342900" lvl="3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lnSpc>
                <a:spcPct val="150000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02060"/>
                </a:solidFill>
                <a:ea typeface="ＭＳ Ｐゴシック" pitchFamily="34" charset="-128"/>
              </a:rPr>
              <a:t>It is a good practice to add </a:t>
            </a:r>
            <a:r>
              <a:rPr lang="en-US" b="1" dirty="0">
                <a:solidFill>
                  <a:srgbClr val="002060"/>
                </a:solidFill>
                <a:ea typeface="ＭＳ Ｐゴシック" pitchFamily="34" charset="-128"/>
              </a:rPr>
              <a:t>one sentence(1-2 lines) summary </a:t>
            </a:r>
            <a:r>
              <a:rPr lang="en-US" dirty="0">
                <a:solidFill>
                  <a:srgbClr val="002060"/>
                </a:solidFill>
                <a:ea typeface="ＭＳ Ｐゴシック" pitchFamily="34" charset="-128"/>
              </a:rPr>
              <a:t>statement at the bottom of each such slide for these who may not hear your verbal comments </a:t>
            </a:r>
          </a:p>
        </p:txBody>
      </p:sp>
    </p:spTree>
    <p:extLst>
      <p:ext uri="{BB962C8B-B14F-4D97-AF65-F5344CB8AC3E}">
        <p14:creationId xmlns:p14="http://schemas.microsoft.com/office/powerpoint/2010/main" val="169218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B51E28-6650-E9DE-419E-BDF2F176C9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CE873CC-969D-2A63-29E3-71CA12EBEE0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68547" y="699247"/>
            <a:ext cx="9942716" cy="95082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b="1" dirty="0">
                <a:solidFill>
                  <a:srgbClr val="002060"/>
                </a:solidFill>
                <a:ea typeface="ＭＳ Ｐゴシック" pitchFamily="34" charset="-128"/>
              </a:rPr>
              <a:t>General Guidelines</a:t>
            </a:r>
            <a:endParaRPr lang="en-IN" sz="3600" b="1" dirty="0">
              <a:solidFill>
                <a:srgbClr val="00206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013D4A4-0954-0211-56D7-B69C3843014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473499"/>
            <a:ext cx="12059322" cy="5384501"/>
          </a:xfr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2060"/>
                </a:solidFill>
              </a:rPr>
              <a:t>Keep concepts as simple as possible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2060"/>
                </a:solidFill>
              </a:rPr>
              <a:t>Limit each page to </a:t>
            </a:r>
            <a:r>
              <a:rPr lang="en-US" sz="2800" b="1" dirty="0">
                <a:solidFill>
                  <a:srgbClr val="002060"/>
                </a:solidFill>
              </a:rPr>
              <a:t>one main idea</a:t>
            </a:r>
            <a:r>
              <a:rPr lang="en-US" sz="2800" dirty="0">
                <a:solidFill>
                  <a:srgbClr val="002060"/>
                </a:solidFill>
              </a:rPr>
              <a:t>. Avoid line breaks</a:t>
            </a:r>
          </a:p>
          <a:p>
            <a:pPr lvl="1" indent="-457200">
              <a:lnSpc>
                <a:spcPct val="150000"/>
              </a:lnSpc>
            </a:pPr>
            <a:r>
              <a:rPr lang="en-US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audience should focus on </a:t>
            </a:r>
            <a:r>
              <a:rPr lang="en-US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en-US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not on reading long text lines</a:t>
            </a:r>
          </a:p>
          <a:p>
            <a:pPr lvl="1" indent="-457200">
              <a:lnSpc>
                <a:spcPct val="150000"/>
              </a:lnSpc>
            </a:pPr>
            <a:r>
              <a:rPr lang="en-US" sz="24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 no more than </a:t>
            </a:r>
            <a:r>
              <a:rPr lang="en-US" sz="24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30 words </a:t>
            </a:r>
            <a:r>
              <a:rPr lang="en-US" sz="24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 page</a:t>
            </a:r>
          </a:p>
          <a:p>
            <a:pPr lvl="1" indent="-457200">
              <a:lnSpc>
                <a:spcPct val="150000"/>
              </a:lnSpc>
            </a:pPr>
            <a:r>
              <a:rPr lang="en-US" sz="24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 no more than </a:t>
            </a:r>
            <a:r>
              <a:rPr lang="en-US" sz="24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 lines </a:t>
            </a:r>
            <a:r>
              <a:rPr lang="en-US" sz="24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text per page</a:t>
            </a:r>
            <a:endParaRPr lang="en-US" i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2060"/>
                </a:solidFill>
              </a:rPr>
              <a:t>Use several simple figures rather than one complex one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b="1" dirty="0">
                <a:solidFill>
                  <a:srgbClr val="002060"/>
                </a:solidFill>
              </a:rPr>
              <a:t>Make duplicate copies of a page </a:t>
            </a:r>
            <a:r>
              <a:rPr lang="en-US" sz="2800" dirty="0">
                <a:solidFill>
                  <a:srgbClr val="002060"/>
                </a:solidFill>
              </a:rPr>
              <a:t>if you plan to refer to it later</a:t>
            </a:r>
          </a:p>
          <a:p>
            <a:pPr lvl="1" indent="-457200">
              <a:lnSpc>
                <a:spcPct val="150000"/>
              </a:lnSpc>
            </a:pPr>
            <a:r>
              <a:rPr lang="en-US" sz="20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not switch back and forth during your presentation</a:t>
            </a:r>
          </a:p>
          <a:p>
            <a:pPr lvl="1" indent="-457200">
              <a:lnSpc>
                <a:spcPct val="150000"/>
              </a:lnSpc>
            </a:pPr>
            <a:r>
              <a:rPr lang="en-US" sz="24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not plan to go back to a slide</a:t>
            </a:r>
          </a:p>
          <a:p>
            <a:pPr lvl="1" indent="-4572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Projection computer will not be connected to the sound system hence its </a:t>
            </a:r>
            <a:r>
              <a:rPr lang="en-US" sz="28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recommended not to use sound effects</a:t>
            </a:r>
          </a:p>
        </p:txBody>
      </p:sp>
    </p:spTree>
    <p:extLst>
      <p:ext uri="{BB962C8B-B14F-4D97-AF65-F5344CB8AC3E}">
        <p14:creationId xmlns:p14="http://schemas.microsoft.com/office/powerpoint/2010/main" val="3422017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E5A2AE-3A7E-9765-1E03-A12615F983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87AB33A-2767-D37D-6352-2D76E397CCC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90063" y="925158"/>
            <a:ext cx="9942716" cy="73152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b="1" dirty="0">
                <a:solidFill>
                  <a:srgbClr val="002060"/>
                </a:solidFill>
                <a:ea typeface="ＭＳ Ｐゴシック" pitchFamily="34" charset="-128"/>
              </a:rPr>
              <a:t>Graphs and Figures</a:t>
            </a:r>
            <a:endParaRPr lang="en-IN" sz="3600" b="1" dirty="0">
              <a:solidFill>
                <a:srgbClr val="00206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B643951-AC4A-6B6B-EA5A-54BFBCACE66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-1" y="1904104"/>
            <a:ext cx="12037807" cy="4854378"/>
          </a:xfr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002060"/>
                </a:solidFill>
              </a:rPr>
              <a:t>Simple line drawings are often best</a:t>
            </a:r>
          </a:p>
          <a:p>
            <a:pPr lvl="1" algn="just">
              <a:lnSpc>
                <a:spcPct val="150000"/>
              </a:lnSpc>
            </a:pPr>
            <a:r>
              <a:rPr lang="en-US" sz="20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Make all lines sufficiently thick</a:t>
            </a:r>
          </a:p>
          <a:p>
            <a:pPr lvl="1" algn="just">
              <a:lnSpc>
                <a:spcPct val="150000"/>
              </a:lnSpc>
            </a:pPr>
            <a:r>
              <a:rPr lang="en-US" sz="20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 dark colors to give high contrast to the background</a:t>
            </a:r>
          </a:p>
          <a:p>
            <a:pPr lvl="1" algn="just">
              <a:lnSpc>
                <a:spcPct val="150000"/>
              </a:lnSpc>
            </a:pPr>
            <a:r>
              <a:rPr lang="en-US" sz="20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Dotted, dashed, or other specialty lines should be </a:t>
            </a:r>
            <a:r>
              <a:rPr lang="en-US" sz="20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bold and thick</a:t>
            </a:r>
            <a:endParaRPr lang="en-US" sz="2000" b="1" i="0" u="none" strike="noStrike" dirty="0">
              <a:solidFill>
                <a:srgbClr val="00206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000" b="1" i="0" u="none" strike="noStrike" dirty="0">
                <a:solidFill>
                  <a:srgbClr val="002060"/>
                </a:solidFill>
                <a:effectLst/>
              </a:rPr>
              <a:t>Font Style </a:t>
            </a:r>
            <a:r>
              <a:rPr lang="tr-TR" sz="2000" b="1" i="0" u="none" strike="noStrike" dirty="0" err="1">
                <a:solidFill>
                  <a:srgbClr val="002060"/>
                </a:solidFill>
                <a:effectLst/>
              </a:rPr>
              <a:t>and</a:t>
            </a:r>
            <a:r>
              <a:rPr lang="tr-TR" sz="2000" b="1" i="0" u="none" strike="noStrike" dirty="0">
                <a:solidFill>
                  <a:srgbClr val="002060"/>
                </a:solidFill>
                <a:effectLst/>
              </a:rPr>
              <a:t> Size</a:t>
            </a:r>
            <a:endParaRPr lang="tr-TR" sz="2000" b="0" i="0" u="none" strike="noStrike" dirty="0">
              <a:solidFill>
                <a:srgbClr val="002060"/>
              </a:solidFill>
              <a:effectLst/>
            </a:endParaRPr>
          </a:p>
          <a:p>
            <a:pPr marL="715963" indent="-2682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b="0" i="1" u="none" strike="noStrike" dirty="0" err="1">
                <a:solidFill>
                  <a:srgbClr val="002060"/>
                </a:solidFill>
                <a:effectLst/>
              </a:rPr>
              <a:t>Ensure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sz="2000" b="0" i="1" u="none" strike="noStrike" dirty="0" err="1">
                <a:solidFill>
                  <a:srgbClr val="002060"/>
                </a:solidFill>
                <a:effectLst/>
              </a:rPr>
              <a:t>that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sz="2000" b="0" i="1" u="none" strike="noStrike" dirty="0" err="1">
                <a:solidFill>
                  <a:srgbClr val="002060"/>
                </a:solidFill>
                <a:effectLst/>
              </a:rPr>
              <a:t>the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 font size </a:t>
            </a:r>
            <a:r>
              <a:rPr lang="tr-TR" sz="2000" b="0" i="1" u="none" strike="noStrike" dirty="0" err="1">
                <a:solidFill>
                  <a:srgbClr val="002060"/>
                </a:solidFill>
                <a:effectLst/>
              </a:rPr>
              <a:t>within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sz="2000" b="0" i="1" u="none" strike="noStrike" dirty="0" err="1">
                <a:solidFill>
                  <a:srgbClr val="002060"/>
                </a:solidFill>
                <a:effectLst/>
              </a:rPr>
              <a:t>figures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 is </a:t>
            </a:r>
            <a:r>
              <a:rPr lang="tr-TR" sz="2000" b="1" i="1" u="none" strike="noStrike" dirty="0">
                <a:solidFill>
                  <a:srgbClr val="002060"/>
                </a:solidFill>
                <a:effectLst/>
              </a:rPr>
              <a:t>at </a:t>
            </a:r>
            <a:r>
              <a:rPr lang="tr-TR" sz="2000" b="1" i="1" u="none" strike="noStrike" dirty="0" err="1">
                <a:solidFill>
                  <a:srgbClr val="002060"/>
                </a:solidFill>
                <a:effectLst/>
              </a:rPr>
              <a:t>least</a:t>
            </a:r>
            <a:r>
              <a:rPr lang="tr-TR" sz="2000" b="1" i="1" u="none" strike="noStrike" dirty="0">
                <a:solidFill>
                  <a:srgbClr val="002060"/>
                </a:solidFill>
                <a:effectLst/>
              </a:rPr>
              <a:t> 24 </a:t>
            </a:r>
            <a:r>
              <a:rPr lang="tr-TR" sz="2000" b="1" i="1" u="none" strike="noStrike" dirty="0" err="1">
                <a:solidFill>
                  <a:srgbClr val="002060"/>
                </a:solidFill>
                <a:effectLst/>
              </a:rPr>
              <a:t>points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.</a:t>
            </a:r>
          </a:p>
          <a:p>
            <a:pPr marL="715963" indent="-2682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b="0" i="1" u="none" strike="noStrike" dirty="0" err="1">
                <a:solidFill>
                  <a:srgbClr val="002060"/>
                </a:solidFill>
                <a:effectLst/>
              </a:rPr>
              <a:t>Use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 </a:t>
            </a:r>
            <a:r>
              <a:rPr lang="tr-TR" sz="2000" b="1" i="1" u="none" strike="noStrike" dirty="0" err="1">
                <a:solidFill>
                  <a:srgbClr val="002060"/>
                </a:solidFill>
                <a:effectLst/>
              </a:rPr>
              <a:t>Calibri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 </a:t>
            </a:r>
            <a:r>
              <a:rPr lang="tr-TR" sz="2000" b="0" i="1" u="none" strike="noStrike" dirty="0" err="1">
                <a:solidFill>
                  <a:srgbClr val="002060"/>
                </a:solidFill>
                <a:effectLst/>
              </a:rPr>
              <a:t>or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 </a:t>
            </a:r>
            <a:r>
              <a:rPr lang="tr-TR" sz="2000" b="1" i="1" u="none" strike="noStrike" dirty="0" err="1">
                <a:solidFill>
                  <a:srgbClr val="002060"/>
                </a:solidFill>
                <a:effectLst/>
              </a:rPr>
              <a:t>Arial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 </a:t>
            </a:r>
            <a:r>
              <a:rPr lang="tr-TR" sz="2000" b="0" i="1" u="none" strike="noStrike" dirty="0" err="1">
                <a:solidFill>
                  <a:srgbClr val="002060"/>
                </a:solidFill>
                <a:effectLst/>
              </a:rPr>
              <a:t>fonts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 in </a:t>
            </a:r>
            <a:r>
              <a:rPr lang="tr-TR" sz="2000" b="0" i="1" u="none" strike="noStrike" dirty="0" err="1">
                <a:solidFill>
                  <a:srgbClr val="002060"/>
                </a:solidFill>
                <a:effectLst/>
              </a:rPr>
              <a:t>figures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.</a:t>
            </a:r>
          </a:p>
          <a:p>
            <a:pPr marL="715963" indent="-2682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b="0" i="1" u="none" strike="noStrike" dirty="0" err="1">
                <a:solidFill>
                  <a:srgbClr val="002060"/>
                </a:solidFill>
                <a:effectLst/>
              </a:rPr>
              <a:t>Avoid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sz="2000" b="0" i="1" u="none" strike="noStrike" dirty="0" err="1">
                <a:solidFill>
                  <a:srgbClr val="002060"/>
                </a:solidFill>
                <a:effectLst/>
              </a:rPr>
              <a:t>using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sz="2000" b="0" i="1" u="none" strike="noStrike" dirty="0" err="1">
                <a:solidFill>
                  <a:srgbClr val="002060"/>
                </a:solidFill>
                <a:effectLst/>
              </a:rPr>
              <a:t>serif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sz="2000" b="0" i="1" u="none" strike="noStrike" dirty="0" err="1">
                <a:solidFill>
                  <a:srgbClr val="002060"/>
                </a:solidFill>
                <a:effectLst/>
              </a:rPr>
              <a:t>fonts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sz="2000" b="0" i="1" u="none" strike="noStrike" dirty="0" err="1">
                <a:solidFill>
                  <a:srgbClr val="002060"/>
                </a:solidFill>
                <a:effectLst/>
              </a:rPr>
              <a:t>like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 </a:t>
            </a:r>
            <a:r>
              <a:rPr lang="tr-TR" sz="2000" b="1" i="1" u="none" strike="noStrike" dirty="0">
                <a:solidFill>
                  <a:srgbClr val="002060"/>
                </a:solidFill>
                <a:effectLst/>
              </a:rPr>
              <a:t>Times New Roman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, as they </a:t>
            </a:r>
            <a:r>
              <a:rPr lang="tr-TR" sz="2000" b="0" i="1" u="none" strike="noStrike" dirty="0" err="1">
                <a:solidFill>
                  <a:srgbClr val="002060"/>
                </a:solidFill>
                <a:effectLst/>
              </a:rPr>
              <a:t>are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sz="2000" b="0" i="1" u="none" strike="noStrike" dirty="0" err="1">
                <a:solidFill>
                  <a:srgbClr val="002060"/>
                </a:solidFill>
                <a:effectLst/>
              </a:rPr>
              <a:t>more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sz="2000" b="0" i="1" u="none" strike="noStrike" dirty="0" err="1">
                <a:solidFill>
                  <a:srgbClr val="002060"/>
                </a:solidFill>
                <a:effectLst/>
              </a:rPr>
              <a:t>suitable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sz="2000" b="0" i="1" u="none" strike="noStrike" dirty="0" err="1">
                <a:solidFill>
                  <a:srgbClr val="002060"/>
                </a:solidFill>
                <a:effectLst/>
              </a:rPr>
              <a:t>for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sz="2000" b="0" i="1" u="none" strike="noStrike" dirty="0" err="1">
                <a:solidFill>
                  <a:srgbClr val="002060"/>
                </a:solidFill>
                <a:effectLst/>
              </a:rPr>
              <a:t>printed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sz="2000" b="0" i="1" u="none" strike="noStrike" dirty="0" err="1">
                <a:solidFill>
                  <a:srgbClr val="002060"/>
                </a:solidFill>
                <a:effectLst/>
              </a:rPr>
              <a:t>materials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 but </a:t>
            </a:r>
            <a:r>
              <a:rPr lang="tr-TR" sz="2000" b="0" i="1" u="none" strike="noStrike" dirty="0" err="1">
                <a:solidFill>
                  <a:srgbClr val="002060"/>
                </a:solidFill>
                <a:effectLst/>
              </a:rPr>
              <a:t>reduce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sz="2000" b="0" i="1" u="none" strike="noStrike" dirty="0" err="1">
                <a:solidFill>
                  <a:srgbClr val="002060"/>
                </a:solidFill>
                <a:effectLst/>
              </a:rPr>
              <a:t>readability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 on </a:t>
            </a:r>
            <a:r>
              <a:rPr lang="tr-TR" sz="2000" b="0" i="1" u="none" strike="noStrike" dirty="0" err="1">
                <a:solidFill>
                  <a:srgbClr val="002060"/>
                </a:solidFill>
                <a:effectLst/>
              </a:rPr>
              <a:t>screens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tr-TR" sz="2000" b="1" i="0" u="none" strike="noStrike" dirty="0" err="1">
                <a:solidFill>
                  <a:srgbClr val="002060"/>
                </a:solidFill>
                <a:effectLst/>
              </a:rPr>
              <a:t>Graphs</a:t>
            </a:r>
            <a:endParaRPr lang="tr-TR" sz="2000" b="0" i="0" u="none" strike="noStrike" dirty="0">
              <a:solidFill>
                <a:srgbClr val="002060"/>
              </a:solidFill>
              <a:effectLst/>
            </a:endParaRPr>
          </a:p>
          <a:p>
            <a:pPr marL="715963" indent="-2682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b="0" i="1" u="none" strike="noStrike" dirty="0" err="1">
                <a:solidFill>
                  <a:srgbClr val="002060"/>
                </a:solidFill>
                <a:effectLst/>
              </a:rPr>
              <a:t>Imported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sz="2000" b="0" i="1" u="none" strike="noStrike" dirty="0" err="1">
                <a:solidFill>
                  <a:srgbClr val="002060"/>
                </a:solidFill>
                <a:effectLst/>
              </a:rPr>
              <a:t>graphs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sz="2000" b="0" i="1" u="none" strike="noStrike" dirty="0" err="1">
                <a:solidFill>
                  <a:srgbClr val="002060"/>
                </a:solidFill>
                <a:effectLst/>
              </a:rPr>
              <a:t>may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sz="2000" b="0" i="1" u="none" strike="noStrike" dirty="0" err="1">
                <a:solidFill>
                  <a:srgbClr val="002060"/>
                </a:solidFill>
                <a:effectLst/>
              </a:rPr>
              <a:t>contain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sz="2000" b="0" i="1" u="none" strike="noStrike" dirty="0" err="1">
                <a:solidFill>
                  <a:srgbClr val="002060"/>
                </a:solidFill>
                <a:effectLst/>
              </a:rPr>
              <a:t>small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 font </a:t>
            </a:r>
            <a:r>
              <a:rPr lang="tr-TR" sz="2000" b="0" i="1" u="none" strike="noStrike" dirty="0" err="1">
                <a:solidFill>
                  <a:srgbClr val="002060"/>
                </a:solidFill>
                <a:effectLst/>
              </a:rPr>
              <a:t>sizes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sz="2000" b="0" i="1" u="none" strike="noStrike" dirty="0" err="1">
                <a:solidFill>
                  <a:srgbClr val="002060"/>
                </a:solidFill>
                <a:effectLst/>
              </a:rPr>
              <a:t>or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sz="2000" b="0" i="1" u="none" strike="noStrike" dirty="0" err="1">
                <a:solidFill>
                  <a:srgbClr val="002060"/>
                </a:solidFill>
                <a:effectLst/>
              </a:rPr>
              <a:t>thin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sz="2000" b="0" i="1" u="none" strike="noStrike" dirty="0" err="1">
                <a:solidFill>
                  <a:srgbClr val="002060"/>
                </a:solidFill>
                <a:effectLst/>
              </a:rPr>
              <a:t>lines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.</a:t>
            </a:r>
          </a:p>
          <a:p>
            <a:pPr marL="715963" indent="-2682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b="0" i="1" u="none" strike="noStrike" dirty="0" err="1">
                <a:solidFill>
                  <a:srgbClr val="002060"/>
                </a:solidFill>
                <a:effectLst/>
              </a:rPr>
              <a:t>Correct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sz="2000" b="0" i="1" u="none" strike="noStrike" dirty="0" err="1">
                <a:solidFill>
                  <a:srgbClr val="002060"/>
                </a:solidFill>
                <a:effectLst/>
              </a:rPr>
              <a:t>such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sz="2000" b="0" i="1" u="none" strike="noStrike" dirty="0" err="1">
                <a:solidFill>
                  <a:srgbClr val="002060"/>
                </a:solidFill>
                <a:effectLst/>
              </a:rPr>
              <a:t>issues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 in </a:t>
            </a:r>
            <a:r>
              <a:rPr lang="tr-TR" sz="2000" b="0" i="1" u="none" strike="noStrike" dirty="0" err="1">
                <a:solidFill>
                  <a:srgbClr val="002060"/>
                </a:solidFill>
                <a:effectLst/>
              </a:rPr>
              <a:t>the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sz="2000" b="0" i="1" u="none" strike="noStrike" dirty="0" err="1">
                <a:solidFill>
                  <a:srgbClr val="002060"/>
                </a:solidFill>
                <a:effectLst/>
              </a:rPr>
              <a:t>source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 program </a:t>
            </a:r>
            <a:r>
              <a:rPr lang="tr-TR" sz="2000" b="0" i="1" u="none" strike="noStrike" dirty="0" err="1">
                <a:solidFill>
                  <a:srgbClr val="002060"/>
                </a:solidFill>
                <a:effectLst/>
              </a:rPr>
              <a:t>where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sz="2000" b="0" i="1" u="none" strike="noStrike" dirty="0" err="1">
                <a:solidFill>
                  <a:srgbClr val="002060"/>
                </a:solidFill>
                <a:effectLst/>
              </a:rPr>
              <a:t>the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sz="2000" b="0" i="1" u="none" strike="noStrike" dirty="0" err="1">
                <a:solidFill>
                  <a:srgbClr val="002060"/>
                </a:solidFill>
                <a:effectLst/>
              </a:rPr>
              <a:t>graphs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sz="2000" b="0" i="1" u="none" strike="noStrike" dirty="0" err="1">
                <a:solidFill>
                  <a:srgbClr val="002060"/>
                </a:solidFill>
                <a:effectLst/>
              </a:rPr>
              <a:t>were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sz="2000" b="0" i="1" u="none" strike="noStrike" dirty="0" err="1">
                <a:solidFill>
                  <a:srgbClr val="002060"/>
                </a:solidFill>
                <a:effectLst/>
              </a:rPr>
              <a:t>originally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tr-TR" sz="2000" b="0" i="1" u="none" strike="noStrike" dirty="0" err="1">
                <a:solidFill>
                  <a:srgbClr val="002060"/>
                </a:solidFill>
                <a:effectLst/>
              </a:rPr>
              <a:t>created</a:t>
            </a:r>
            <a:r>
              <a:rPr lang="tr-TR" sz="2000" b="0" i="1" u="none" strike="noStrike" dirty="0">
                <a:solidFill>
                  <a:srgbClr val="002060"/>
                </a:solidFill>
                <a:effectLst/>
              </a:rPr>
              <a:t>.</a:t>
            </a:r>
          </a:p>
          <a:p>
            <a:pPr indent="-2286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55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</TotalTime>
  <Words>821</Words>
  <Application>Microsoft Office PowerPoint</Application>
  <PresentationFormat>Geniş ekran</PresentationFormat>
  <Paragraphs>87</Paragraphs>
  <Slides>13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8" baseType="lpstr">
      <vt:lpstr>Aptos</vt:lpstr>
      <vt:lpstr>Arial</vt:lpstr>
      <vt:lpstr>Calibri</vt:lpstr>
      <vt:lpstr>Wingdings</vt:lpstr>
      <vt:lpstr>Office Teması</vt:lpstr>
      <vt:lpstr>PowerPoint Sunusu</vt:lpstr>
      <vt:lpstr>General Information About the Presentation</vt:lpstr>
      <vt:lpstr>General Information About the Presentation</vt:lpstr>
      <vt:lpstr>Outline</vt:lpstr>
      <vt:lpstr>Objectives</vt:lpstr>
      <vt:lpstr>Colors and Fonts</vt:lpstr>
      <vt:lpstr>Colors and Fonts</vt:lpstr>
      <vt:lpstr>General Guidelines</vt:lpstr>
      <vt:lpstr>Graphs and Figures</vt:lpstr>
      <vt:lpstr>Graphs and Figures</vt:lpstr>
      <vt:lpstr>PowerPoint Sunusu</vt:lpstr>
      <vt:lpstr>Conclusion</vt:lpstr>
      <vt:lpstr>Saving the File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Anonim</dc:creator>
  <cp:lastModifiedBy>Kullanıcı</cp:lastModifiedBy>
  <cp:revision>23</cp:revision>
  <dcterms:created xsi:type="dcterms:W3CDTF">2025-01-10T17:08:03Z</dcterms:created>
  <dcterms:modified xsi:type="dcterms:W3CDTF">2025-02-26T05:30:07Z</dcterms:modified>
</cp:coreProperties>
</file>