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165CB9"/>
    <a:srgbClr val="1569B6"/>
    <a:srgbClr val="1372D2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93"/>
    <p:restoredTop sz="86395"/>
  </p:normalViewPr>
  <p:slideViewPr>
    <p:cSldViewPr snapToGrid="0">
      <p:cViewPr varScale="1">
        <p:scale>
          <a:sx n="71" d="100"/>
          <a:sy n="71" d="100"/>
        </p:scale>
        <p:origin x="379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420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giles\Documents\Conferences\IEDM2017\Templates\example%20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72551059901404"/>
          <c:y val="5.9001442387269155E-2"/>
          <c:w val="0.73614272503473788"/>
          <c:h val="0.7240817195147906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Sample 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Sheet1!$B$3:$B$11</c:f>
              <c:numCache>
                <c:formatCode>General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19</c:v>
                </c:pt>
                <c:pt idx="4">
                  <c:v>28</c:v>
                </c:pt>
                <c:pt idx="5">
                  <c:v>39</c:v>
                </c:pt>
                <c:pt idx="6">
                  <c:v>52</c:v>
                </c:pt>
                <c:pt idx="7">
                  <c:v>67</c:v>
                </c:pt>
                <c:pt idx="8">
                  <c:v>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C56-DD49-B89C-669323C62267}"/>
            </c:ext>
          </c:extLst>
        </c:ser>
        <c:ser>
          <c:idx val="1"/>
          <c:order val="1"/>
          <c:tx>
            <c:v>Sample B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Sheet1!$C$3:$C$11</c:f>
              <c:numCache>
                <c:formatCode>General</c:formatCode>
                <c:ptCount val="9"/>
                <c:pt idx="0">
                  <c:v>9.4</c:v>
                </c:pt>
                <c:pt idx="1">
                  <c:v>12.700000000000001</c:v>
                </c:pt>
                <c:pt idx="2">
                  <c:v>18.200000000000003</c:v>
                </c:pt>
                <c:pt idx="3">
                  <c:v>25.900000000000002</c:v>
                </c:pt>
                <c:pt idx="4">
                  <c:v>35.800000000000004</c:v>
                </c:pt>
                <c:pt idx="5">
                  <c:v>47.900000000000006</c:v>
                </c:pt>
                <c:pt idx="6">
                  <c:v>62.2</c:v>
                </c:pt>
                <c:pt idx="7">
                  <c:v>78.7</c:v>
                </c:pt>
                <c:pt idx="8">
                  <c:v>97.4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C56-DD49-B89C-669323C62267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Sample C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Sheet1!$D$3:$D$11</c:f>
              <c:numCache>
                <c:formatCode>General</c:formatCode>
                <c:ptCount val="9"/>
                <c:pt idx="0">
                  <c:v>15.340000000000002</c:v>
                </c:pt>
                <c:pt idx="1">
                  <c:v>18.970000000000002</c:v>
                </c:pt>
                <c:pt idx="2">
                  <c:v>25.020000000000003</c:v>
                </c:pt>
                <c:pt idx="3">
                  <c:v>33.490000000000009</c:v>
                </c:pt>
                <c:pt idx="4">
                  <c:v>44.38</c:v>
                </c:pt>
                <c:pt idx="5">
                  <c:v>57.690000000000012</c:v>
                </c:pt>
                <c:pt idx="6">
                  <c:v>73.42</c:v>
                </c:pt>
                <c:pt idx="7">
                  <c:v>91.57</c:v>
                </c:pt>
                <c:pt idx="8">
                  <c:v>112.14000000000001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C56-DD49-B89C-669323C62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68544"/>
        <c:axId val="115217536"/>
      </c:scatterChart>
      <c:valAx>
        <c:axId val="95468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X-Axis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5217536"/>
        <c:crosses val="autoZero"/>
        <c:crossBetween val="midCat"/>
        <c:majorUnit val="2"/>
      </c:valAx>
      <c:valAx>
        <c:axId val="1152175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Y-Axis</a:t>
                </a:r>
              </a:p>
            </c:rich>
          </c:tx>
          <c:layout>
            <c:manualLayout>
              <c:xMode val="edge"/>
              <c:yMode val="edge"/>
              <c:x val="0"/>
              <c:y val="0.310486252828445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5468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41074272408302"/>
          <c:y val="8.4646615119056093E-2"/>
          <c:w val="0.30484141134072296"/>
          <c:h val="0.269145208200326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>
        <a:alpha val="83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38B3-B0BD-4149-8CBF-2918C3A37575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1B725-9074-0343-8C67-BD3C5EBF8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55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1B725-9074-0343-8C67-BD3C5EBF8F9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24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F09E69-0BAE-84F9-6F4B-872085BFE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prstGeom prst="rect">
            <a:avLst/>
          </a:prstGeom>
          <a:solidFill>
            <a:srgbClr val="2E75B6"/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7458BA2-671C-F274-5158-1CB9CF8B7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71237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AA3F5D-0E19-87D9-FBCD-BFC73C2B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2675731"/>
            <a:ext cx="121920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6" name="Metin Yer Tutucusu 2">
            <a:extLst>
              <a:ext uri="{FF2B5EF4-FFF2-40B4-BE49-F238E27FC236}">
                <a16:creationId xmlns:a16="http://schemas.microsoft.com/office/drawing/2014/main" id="{4DE46794-9BE1-EF28-3F93-7DAA2B06DF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61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41AE90-1607-5D2F-F34F-C77F4F7BE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D0C-993D-AA42-B97F-B4D27A14B2B1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B5CD2F-B52F-D94C-A6F7-3DBECB11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839F71-11B0-F78E-28A7-9032EC40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419B-A618-0344-8D76-C9386D8D0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64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t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alphaModFix amt="13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284107F-79A8-E531-9815-330FBB297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04D711-5268-1A5C-6323-0511CB0E0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A24D0C-993D-AA42-B97F-B4D27A14B2B1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378356-1972-08EE-11E4-15CEA7BF3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5A6995-EE0D-BA91-4B1B-3A6A77F38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40419B-A618-0344-8D76-C9386D8D0548}" type="slidenum">
              <a:rPr lang="tr-TR" smtClean="0"/>
              <a:t>‹#›</a:t>
            </a:fld>
            <a:endParaRPr lang="tr-T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2FF4DD9-AF89-41EE-A71B-4D59CEC312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016" y="99453"/>
            <a:ext cx="2279507" cy="80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89CB361C-6428-4069-BD82-E31B4CF7155E}"/>
              </a:ext>
            </a:extLst>
          </p:cNvPr>
          <p:cNvSpPr txBox="1"/>
          <p:nvPr userDrawn="1"/>
        </p:nvSpPr>
        <p:spPr>
          <a:xfrm>
            <a:off x="1828800" y="0"/>
            <a:ext cx="80002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Globalization and Innovation</a:t>
            </a:r>
            <a:endParaRPr lang="tr-TR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en-US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The Foundation of Scientific Research, Social Development, and Modernization</a:t>
            </a:r>
            <a:endParaRPr lang="tr-TR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tr-TR" sz="1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19-21 </a:t>
            </a:r>
            <a:r>
              <a:rPr lang="tr-TR" sz="1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June</a:t>
            </a:r>
            <a:r>
              <a:rPr lang="tr-TR" sz="1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2025</a:t>
            </a: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61009B4D-7D98-40F3-B32A-58D5C74315A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521665" cy="112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9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q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193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3010581D-C24E-E8A4-A559-8377073FB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8802" y="1370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753A219A-C788-4298-AC33-3AB221E133F2}"/>
              </a:ext>
            </a:extLst>
          </p:cNvPr>
          <p:cNvSpPr txBox="1"/>
          <p:nvPr/>
        </p:nvSpPr>
        <p:spPr>
          <a:xfrm>
            <a:off x="3463962" y="4238513"/>
            <a:ext cx="5142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Author(s) Name-Surname</a:t>
            </a:r>
            <a:endParaRPr lang="tr-TR" sz="2400" b="1" dirty="0">
              <a:solidFill>
                <a:schemeClr val="bg1"/>
              </a:solidFill>
            </a:endParaRPr>
          </a:p>
          <a:p>
            <a:pPr algn="ctr"/>
            <a:endParaRPr lang="tr-TR" sz="2400" b="1" dirty="0">
              <a:solidFill>
                <a:schemeClr val="bg1"/>
              </a:solidFill>
            </a:endParaRPr>
          </a:p>
          <a:p>
            <a:pPr algn="ctr"/>
            <a:endParaRPr lang="tr-TR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Institution/Title Information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75E3C7-AAB2-463E-8F21-FC73DB136ED6}"/>
              </a:ext>
            </a:extLst>
          </p:cNvPr>
          <p:cNvSpPr txBox="1"/>
          <p:nvPr/>
        </p:nvSpPr>
        <p:spPr>
          <a:xfrm>
            <a:off x="873162" y="1785769"/>
            <a:ext cx="10906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err="1">
                <a:solidFill>
                  <a:schemeClr val="bg1"/>
                </a:solidFill>
              </a:rPr>
              <a:t>Title</a:t>
            </a:r>
            <a:r>
              <a:rPr lang="tr-TR" sz="96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2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2D5491-6C65-F072-4DE7-A8249FD00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CB1AA-08CA-90ED-41AD-F1A7C4BD79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1086522"/>
            <a:ext cx="9942716" cy="6926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a typeface="ＭＳ Ｐゴシック" pitchFamily="34" charset="-128"/>
              </a:rPr>
              <a:t>Graphs and Figures</a:t>
            </a:r>
            <a:endParaRPr lang="en-US" sz="5400" kern="1200" dirty="0">
              <a:solidFill>
                <a:schemeClr val="tx2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125E22-E0C6-58C0-60A1-68B469D795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796302"/>
              </p:ext>
            </p:extLst>
          </p:nvPr>
        </p:nvGraphicFramePr>
        <p:xfrm>
          <a:off x="5268193" y="1878169"/>
          <a:ext cx="6729735" cy="4979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8">
            <a:extLst>
              <a:ext uri="{FF2B5EF4-FFF2-40B4-BE49-F238E27FC236}">
                <a16:creationId xmlns:a16="http://schemas.microsoft.com/office/drawing/2014/main" id="{BC620EFF-E48C-C81C-9860-53C64D15083E}"/>
              </a:ext>
            </a:extLst>
          </p:cNvPr>
          <p:cNvSpPr txBox="1"/>
          <p:nvPr/>
        </p:nvSpPr>
        <p:spPr>
          <a:xfrm>
            <a:off x="603064" y="2700358"/>
            <a:ext cx="357181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Example of a Good Figure</a:t>
            </a:r>
          </a:p>
        </p:txBody>
      </p:sp>
      <p:sp>
        <p:nvSpPr>
          <p:cNvPr id="8" name="Subtitle 3">
            <a:extLst>
              <a:ext uri="{FF2B5EF4-FFF2-40B4-BE49-F238E27FC236}">
                <a16:creationId xmlns:a16="http://schemas.microsoft.com/office/drawing/2014/main" id="{1DC5DA70-FAD5-6823-8817-1C16693F1153}"/>
              </a:ext>
            </a:extLst>
          </p:cNvPr>
          <p:cNvSpPr txBox="1">
            <a:spLocks/>
          </p:cNvSpPr>
          <p:nvPr/>
        </p:nvSpPr>
        <p:spPr>
          <a:xfrm>
            <a:off x="603064" y="4082076"/>
            <a:ext cx="3571810" cy="155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2000" kern="1200" dirty="0">
                <a:solidFill>
                  <a:srgbClr val="002060"/>
                </a:solidFill>
              </a:rPr>
              <a:t>Simple graph - thick, bold axes - large fonts</a:t>
            </a:r>
          </a:p>
        </p:txBody>
      </p:sp>
    </p:spTree>
    <p:extLst>
      <p:ext uri="{BB962C8B-B14F-4D97-AF65-F5344CB8AC3E}">
        <p14:creationId xmlns:p14="http://schemas.microsoft.com/office/powerpoint/2010/main" val="3193641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B0897-C85E-D555-4925-8BECC4F8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>
            <a:extLst>
              <a:ext uri="{FF2B5EF4-FFF2-40B4-BE49-F238E27FC236}">
                <a16:creationId xmlns:a16="http://schemas.microsoft.com/office/drawing/2014/main" id="{6B9C03D7-091B-3AA1-8BB0-EC9AEB635E91}"/>
              </a:ext>
            </a:extLst>
          </p:cNvPr>
          <p:cNvSpPr txBox="1"/>
          <p:nvPr/>
        </p:nvSpPr>
        <p:spPr>
          <a:xfrm>
            <a:off x="603064" y="2700358"/>
            <a:ext cx="357181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Example of a Bad Figure</a:t>
            </a: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58D6F14D-8D02-E34F-F4FA-7C1EDC036856}"/>
              </a:ext>
            </a:extLst>
          </p:cNvPr>
          <p:cNvSpPr txBox="1">
            <a:spLocks/>
          </p:cNvSpPr>
          <p:nvPr/>
        </p:nvSpPr>
        <p:spPr>
          <a:xfrm>
            <a:off x="519137" y="4135987"/>
            <a:ext cx="3571810" cy="155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2400" dirty="0">
                <a:solidFill>
                  <a:srgbClr val="002060"/>
                </a:solidFill>
              </a:rPr>
              <a:t>Light colors, poor contrast, text too small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D10545D-49E4-AF5C-1638-201EA2476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817" y="2039801"/>
            <a:ext cx="2870792" cy="319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Başlık 1">
            <a:extLst>
              <a:ext uri="{FF2B5EF4-FFF2-40B4-BE49-F238E27FC236}">
                <a16:creationId xmlns:a16="http://schemas.microsoft.com/office/drawing/2014/main" id="{4ABD291C-04F1-4DEF-9FFE-C3268BEAD91C}"/>
              </a:ext>
            </a:extLst>
          </p:cNvPr>
          <p:cNvSpPr txBox="1">
            <a:spLocks/>
          </p:cNvSpPr>
          <p:nvPr/>
        </p:nvSpPr>
        <p:spPr>
          <a:xfrm>
            <a:off x="690063" y="1086522"/>
            <a:ext cx="9942716" cy="6926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sz="3600">
                <a:solidFill>
                  <a:srgbClr val="002060"/>
                </a:solidFill>
                <a:ea typeface="ＭＳ Ｐゴシック" pitchFamily="34" charset="-128"/>
              </a:rPr>
              <a:t>Graphs and Figures</a:t>
            </a:r>
            <a:endParaRPr lang="en-US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66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C840ED-8AA6-65AD-E706-089CAAFAA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A8FCA5-FCFA-30D6-F217-F5B8594FA69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753035"/>
            <a:ext cx="9942716" cy="80021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D164A8-4C3E-6AF0-543C-33C8B33305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553251"/>
            <a:ext cx="12285233" cy="53881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Summarize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key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findings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of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your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study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in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separate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lines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(3-6).</a:t>
            </a:r>
            <a:endParaRPr lang="tr-TR" b="0" i="0" u="none" strike="noStrike" dirty="0">
              <a:solidFill>
                <a:srgbClr val="002060"/>
              </a:solidFill>
              <a:effectLst/>
            </a:endParaRPr>
          </a:p>
          <a:p>
            <a:pPr lvl="1" algn="just">
              <a:lnSpc>
                <a:spcPct val="150000"/>
              </a:lnSpc>
            </a:pP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short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clear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statements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easy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audience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remember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Bullet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Point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Text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List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– Level 1</a:t>
            </a:r>
            <a:endParaRPr lang="tr-TR" b="0" i="0" u="none" strike="noStrike" dirty="0">
              <a:solidFill>
                <a:srgbClr val="002060"/>
              </a:solidFill>
              <a:effectLst/>
            </a:endParaRPr>
          </a:p>
          <a:p>
            <a:pPr lvl="1" algn="just">
              <a:lnSpc>
                <a:spcPct val="150000"/>
              </a:lnSpc>
            </a:pP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Bullet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Point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Level 2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Bullet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Point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Level 2</a:t>
            </a:r>
          </a:p>
          <a:p>
            <a:pPr algn="just">
              <a:lnSpc>
                <a:spcPct val="150000"/>
              </a:lnSpc>
            </a:pP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Bullet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Point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Text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List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– Level 1</a:t>
            </a:r>
          </a:p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1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C5860-6FA8-CE96-A9BC-35B5D6EF6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DBD7D0-BFA9-B268-C55A-A91AC01DBB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763792"/>
            <a:ext cx="9942716" cy="101536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600" b="1" i="0" u="none" strike="noStrike" dirty="0" err="1">
                <a:solidFill>
                  <a:srgbClr val="002060"/>
                </a:solidFill>
                <a:effectLst/>
              </a:rPr>
              <a:t>Saving</a:t>
            </a:r>
            <a:r>
              <a:rPr lang="tr-TR" sz="3600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3600" b="1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sz="3600" b="1" i="0" u="none" strike="noStrike" dirty="0">
                <a:solidFill>
                  <a:srgbClr val="002060"/>
                </a:solidFill>
                <a:effectLst/>
              </a:rPr>
              <a:t> File</a:t>
            </a:r>
            <a:endParaRPr lang="en-US" sz="3600" kern="1200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709EA0-C20E-57EA-54A6-4C4C723F7D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30958" y="1833263"/>
            <a:ext cx="12222958" cy="5024737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l">
              <a:lnSpc>
                <a:spcPct val="150000"/>
              </a:lnSpc>
            </a:pP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Embedding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True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Type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Fonts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in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Your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File</a:t>
            </a:r>
            <a:endParaRPr lang="tr-TR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order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follow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steps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“File”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Save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As”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“Tools”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Save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Embed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fonts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file”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Alternatively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tr-TR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Select 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“File”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Save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As”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Embed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True </a:t>
            </a: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Embed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True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Fonts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l">
              <a:lnSpc>
                <a:spcPct val="150000"/>
              </a:lnSpc>
            </a:pP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Name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your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file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according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to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following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format:</a:t>
            </a:r>
          </a:p>
          <a:p>
            <a:pPr lvl="1">
              <a:lnSpc>
                <a:spcPct val="150000"/>
              </a:lnSpc>
            </a:pP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S-</a:t>
            </a:r>
            <a:r>
              <a:rPr lang="tr-TR" sz="2800" b="0" i="1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P_Author.ppt</a:t>
            </a:r>
            <a:endParaRPr lang="tr-TR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/name, </a:t>
            </a:r>
            <a:r>
              <a:rPr lang="tr-TR" sz="28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Presentation </a:t>
            </a:r>
            <a:r>
              <a:rPr lang="tr-TR" sz="2800" b="0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order</a:t>
            </a:r>
            <a:endParaRPr lang="tr-TR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tr-TR" sz="2800" b="1" i="0" u="none" strike="noStrike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tr-TR" sz="28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  <a:r>
              <a:rPr lang="tr-TR" sz="2800" b="0" i="1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5-3_Smith.ppt</a:t>
            </a:r>
            <a:endParaRPr lang="tr-TR" sz="2800" b="0" i="0" u="none" strike="noStrike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1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DEA0AA-9031-3D21-CD30-4C4BC30204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6066" y="1065006"/>
            <a:ext cx="10847932" cy="9077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tr-TR" sz="3600" i="0" u="none" strike="noStrike" dirty="0">
                <a:solidFill>
                  <a:srgbClr val="002060"/>
                </a:solidFill>
                <a:effectLst/>
              </a:rPr>
              <a:t>General Information </a:t>
            </a:r>
            <a:r>
              <a:rPr lang="tr-TR" sz="3600" i="0" u="none" strike="noStrike" dirty="0" err="1">
                <a:solidFill>
                  <a:srgbClr val="002060"/>
                </a:solidFill>
                <a:effectLst/>
              </a:rPr>
              <a:t>About</a:t>
            </a:r>
            <a:r>
              <a:rPr lang="tr-TR" sz="360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360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sz="3600" i="0" u="none" strike="noStrike" dirty="0">
                <a:solidFill>
                  <a:srgbClr val="002060"/>
                </a:solidFill>
                <a:effectLst/>
              </a:rPr>
              <a:t> Presentation</a:t>
            </a:r>
            <a:endParaRPr lang="en-US" sz="3600" kern="1200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9A7BE4-ABEF-EC80-347D-205FA255DB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972799"/>
            <a:ext cx="12192000" cy="469962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This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presentation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template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has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been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prepared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for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use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at </a:t>
            </a:r>
            <a:r>
              <a:rPr lang="tr-TR" b="1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ICSMS</a:t>
            </a:r>
            <a:r>
              <a:rPr lang="tr-TR" b="1" dirty="0">
                <a:solidFill>
                  <a:srgbClr val="002060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Images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used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in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presentation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should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be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high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resolution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(minimum 300 DPI),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and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font size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should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be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large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enough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to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be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legible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from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back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of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room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Please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be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present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in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session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hall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or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on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online platform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prior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to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session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start time.</a:t>
            </a:r>
          </a:p>
          <a:p>
            <a:pPr algn="just">
              <a:lnSpc>
                <a:spcPct val="150000"/>
              </a:lnSpc>
            </a:pP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You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are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required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to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bring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your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presentation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file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to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control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desk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on a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flash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drive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and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ensure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it is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uploaded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and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checked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before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your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session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b="0" i="0" u="none" strike="noStrike" dirty="0" err="1">
                <a:solidFill>
                  <a:srgbClr val="002060"/>
                </a:solidFill>
                <a:effectLst/>
              </a:rPr>
              <a:t>begins</a:t>
            </a:r>
            <a:r>
              <a:rPr lang="tr-TR" b="0" i="0" u="none" strike="noStrike" dirty="0">
                <a:solidFill>
                  <a:srgbClr val="002060"/>
                </a:solidFill>
                <a:effectLst/>
              </a:rPr>
              <a:t>.</a:t>
            </a:r>
          </a:p>
          <a:p>
            <a:pPr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67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5579C-49F3-F538-B4B3-9DA90E0826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42D5D8-1F1F-1BED-CFE3-EA195948FE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98710" y="943943"/>
            <a:ext cx="9942716" cy="8403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tr-TR" sz="3600" i="0" u="none" strike="noStrike" dirty="0">
                <a:solidFill>
                  <a:srgbClr val="002060"/>
                </a:solidFill>
                <a:effectLst/>
              </a:rPr>
              <a:t>General Information </a:t>
            </a:r>
            <a:r>
              <a:rPr lang="tr-TR" sz="3600" i="0" u="none" strike="noStrike" dirty="0" err="1">
                <a:solidFill>
                  <a:srgbClr val="002060"/>
                </a:solidFill>
                <a:effectLst/>
              </a:rPr>
              <a:t>About</a:t>
            </a:r>
            <a:r>
              <a:rPr lang="tr-TR" sz="3600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3600" i="0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sz="3600" i="0" u="none" strike="noStrike" dirty="0">
                <a:solidFill>
                  <a:srgbClr val="002060"/>
                </a:solidFill>
                <a:effectLst/>
              </a:rPr>
              <a:t> Presentation</a:t>
            </a:r>
            <a:endParaRPr lang="en-US" sz="3600" kern="1200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58712B-01C9-CCA4-0CB2-B13D5DCF2B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784268"/>
            <a:ext cx="11501937" cy="46945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algn="just">
              <a:lnSpc>
                <a:spcPct val="150000"/>
              </a:lnSpc>
              <a:spcBef>
                <a:spcPts val="2400"/>
              </a:spcBef>
            </a:pPr>
            <a:r>
              <a:rPr lang="tr-TR" b="1" dirty="0" err="1">
                <a:solidFill>
                  <a:srgbClr val="002060"/>
                </a:solidFill>
              </a:rPr>
              <a:t>Each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presentation</a:t>
            </a:r>
            <a:r>
              <a:rPr lang="tr-TR" b="1" dirty="0">
                <a:solidFill>
                  <a:srgbClr val="002060"/>
                </a:solidFill>
              </a:rPr>
              <a:t> in </a:t>
            </a:r>
            <a:r>
              <a:rPr lang="tr-TR" b="1" dirty="0" err="1">
                <a:solidFill>
                  <a:srgbClr val="002060"/>
                </a:solidFill>
              </a:rPr>
              <a:t>the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sessions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will</a:t>
            </a:r>
            <a:r>
              <a:rPr lang="tr-TR" b="1" dirty="0">
                <a:solidFill>
                  <a:srgbClr val="002060"/>
                </a:solidFill>
              </a:rPr>
              <a:t> be </a:t>
            </a:r>
            <a:r>
              <a:rPr lang="tr-TR" b="1" dirty="0" err="1">
                <a:solidFill>
                  <a:srgbClr val="002060"/>
                </a:solidFill>
              </a:rPr>
              <a:t>conducted</a:t>
            </a:r>
            <a:r>
              <a:rPr lang="tr-TR" b="1" dirty="0">
                <a:solidFill>
                  <a:srgbClr val="002060"/>
                </a:solidFill>
              </a:rPr>
              <a:t> in a format of 15 </a:t>
            </a:r>
            <a:r>
              <a:rPr lang="tr-TR" b="1" dirty="0" err="1">
                <a:solidFill>
                  <a:srgbClr val="002060"/>
                </a:solidFill>
              </a:rPr>
              <a:t>minutes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for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the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presentation</a:t>
            </a:r>
            <a:r>
              <a:rPr lang="tr-TR" b="1" dirty="0">
                <a:solidFill>
                  <a:srgbClr val="002060"/>
                </a:solidFill>
              </a:rPr>
              <a:t> + 5 </a:t>
            </a:r>
            <a:r>
              <a:rPr lang="tr-TR" b="1" dirty="0" err="1">
                <a:solidFill>
                  <a:srgbClr val="002060"/>
                </a:solidFill>
              </a:rPr>
              <a:t>minutes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for</a:t>
            </a:r>
            <a:r>
              <a:rPr lang="tr-TR" b="1" dirty="0">
                <a:solidFill>
                  <a:srgbClr val="002060"/>
                </a:solidFill>
              </a:rPr>
              <a:t> Q&amp;A.</a:t>
            </a:r>
          </a:p>
          <a:p>
            <a:pPr marL="857250" lvl="1" algn="just">
              <a:lnSpc>
                <a:spcPct val="150000"/>
              </a:lnSpc>
              <a:spcBef>
                <a:spcPts val="2400"/>
              </a:spcBef>
            </a:pP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chair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adjust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allocation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depending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session’s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intensity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57250" lvl="1" algn="just">
              <a:lnSpc>
                <a:spcPct val="150000"/>
              </a:lnSpc>
              <a:spcBef>
                <a:spcPts val="2400"/>
              </a:spcBef>
            </a:pP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recommended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slides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including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sections</a:t>
            </a:r>
            <a:r>
              <a:rPr lang="tr-TR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is 15.</a:t>
            </a:r>
            <a:endParaRPr lang="en-US" sz="2800" i="1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1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39F6C-7A54-99AC-29FF-ED5679BF5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9F835C-4EC6-2B0C-B72A-D2C2BACE5ED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4616" y="1086521"/>
            <a:ext cx="9942716" cy="7787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002060"/>
                </a:solidFill>
              </a:rPr>
              <a:t>Outline</a:t>
            </a:r>
            <a:endParaRPr lang="en-US" sz="3600" kern="1200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C60BA3-60B7-7D6F-7152-E76C16A150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4616" y="1979407"/>
            <a:ext cx="11317574" cy="4499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ts val="2400"/>
              </a:spcBef>
            </a:pP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This slide outlines 3-6 of the most important topics of your work you plan to talk about</a:t>
            </a:r>
          </a:p>
          <a:p>
            <a:pPr algn="l">
              <a:spcBef>
                <a:spcPts val="2400"/>
              </a:spcBef>
            </a:pP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Bulleted Text Lists – 1st Level</a:t>
            </a:r>
          </a:p>
          <a:p>
            <a:pPr lvl="1">
              <a:spcBef>
                <a:spcPts val="2400"/>
              </a:spcBef>
            </a:pPr>
            <a:r>
              <a:rPr lang="en-US" sz="2800" i="1" dirty="0">
                <a:solidFill>
                  <a:srgbClr val="002060"/>
                </a:solidFill>
                <a:latin typeface="Calibri" panose="020F0502020204030204" pitchFamily="34" charset="0"/>
                <a:ea typeface="Arial" pitchFamily="34" charset="0"/>
                <a:cs typeface="Calibri" panose="020F0502020204030204" pitchFamily="34" charset="0"/>
              </a:rPr>
              <a:t>Bulleted Text Lists – 2nd Level</a:t>
            </a:r>
          </a:p>
          <a:p>
            <a:pPr lvl="1">
              <a:lnSpc>
                <a:spcPct val="150000"/>
              </a:lnSpc>
              <a:spcBef>
                <a:spcPts val="2400"/>
              </a:spcBef>
            </a:pPr>
            <a:r>
              <a:rPr lang="en-US" sz="2800" i="1" dirty="0">
                <a:solidFill>
                  <a:srgbClr val="002060"/>
                </a:solidFill>
                <a:latin typeface="Calibri" panose="020F0502020204030204" pitchFamily="34" charset="0"/>
                <a:ea typeface="Arial" pitchFamily="34" charset="0"/>
                <a:cs typeface="Calibri" panose="020F0502020204030204" pitchFamily="34" charset="0"/>
              </a:rPr>
              <a:t>Bulleted Text Lists – 2nd Level</a:t>
            </a:r>
          </a:p>
          <a:p>
            <a:pPr algn="l">
              <a:spcBef>
                <a:spcPts val="2400"/>
              </a:spcBef>
            </a:pP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Bulleted Text Lists – 1st Level</a:t>
            </a:r>
          </a:p>
        </p:txBody>
      </p:sp>
    </p:spTree>
    <p:extLst>
      <p:ext uri="{BB962C8B-B14F-4D97-AF65-F5344CB8AC3E}">
        <p14:creationId xmlns:p14="http://schemas.microsoft.com/office/powerpoint/2010/main" val="40137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8467C-5B50-6CE7-22CE-A0673E19E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A00889-1373-CC0A-7C5B-E42CAB4F5F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957430"/>
            <a:ext cx="9942716" cy="8217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002060"/>
                </a:solidFill>
              </a:rPr>
              <a:t>Objectives</a:t>
            </a:r>
            <a:endParaRPr lang="en-US" sz="3600" kern="1200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EC267A-9F31-F1A4-0FE3-9DE822FD138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1064" y="1653381"/>
            <a:ext cx="11060873" cy="520461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This slide outlines the objectives of your study –  the goals and the motivation of your  work For example, list the 3-5 most important goals you wanted to achieve with your work, NOT the final results!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Bulleted Text Lists – 1st Level</a:t>
            </a:r>
          </a:p>
          <a:p>
            <a:pPr lvl="1" algn="just">
              <a:lnSpc>
                <a:spcPct val="150000"/>
              </a:lnSpc>
              <a:spcBef>
                <a:spcPts val="1800"/>
              </a:spcBef>
            </a:pPr>
            <a:r>
              <a:rPr lang="en-US" sz="2800" i="1" dirty="0">
                <a:solidFill>
                  <a:srgbClr val="002060"/>
                </a:solidFill>
                <a:latin typeface="Calibri" panose="020F0502020204030204" pitchFamily="34" charset="0"/>
                <a:ea typeface="Arial" pitchFamily="34" charset="0"/>
                <a:cs typeface="Calibri" panose="020F0502020204030204" pitchFamily="34" charset="0"/>
              </a:rPr>
              <a:t>Bulleted Text Lists – 2nd Level</a:t>
            </a:r>
          </a:p>
          <a:p>
            <a:pPr lvl="1" algn="just">
              <a:lnSpc>
                <a:spcPct val="150000"/>
              </a:lnSpc>
              <a:spcBef>
                <a:spcPts val="1800"/>
              </a:spcBef>
            </a:pPr>
            <a:r>
              <a:rPr lang="en-US" sz="2800" i="1" dirty="0">
                <a:solidFill>
                  <a:srgbClr val="002060"/>
                </a:solidFill>
                <a:latin typeface="Calibri" panose="020F0502020204030204" pitchFamily="34" charset="0"/>
                <a:ea typeface="Arial" pitchFamily="34" charset="0"/>
                <a:cs typeface="Calibri" panose="020F0502020204030204" pitchFamily="34" charset="0"/>
              </a:rPr>
              <a:t>Bulleted Text Lists – 2nd Level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Bulleted Text Lists – 1st Level</a:t>
            </a:r>
          </a:p>
        </p:txBody>
      </p:sp>
    </p:spTree>
    <p:extLst>
      <p:ext uri="{BB962C8B-B14F-4D97-AF65-F5344CB8AC3E}">
        <p14:creationId xmlns:p14="http://schemas.microsoft.com/office/powerpoint/2010/main" val="378842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6FD42-9F17-6B85-5BF2-F57757004C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6FDB32-0F07-7818-A807-CBB34E5B54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925158"/>
            <a:ext cx="9942716" cy="8540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002060"/>
                </a:solidFill>
              </a:rPr>
              <a:t>Colors and Fonts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6C8EF1-7441-FAB8-8A56-DE5C1C7B2DC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442" y="1638391"/>
            <a:ext cx="11736697" cy="5219609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Use black or another dark color</a:t>
            </a:r>
          </a:p>
          <a:p>
            <a:pPr lvl="1" indent="-457200">
              <a:lnSpc>
                <a:spcPct val="150000"/>
              </a:lnSpc>
            </a:pPr>
            <a:r>
              <a:rPr lang="en-US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Maximize the contrast with the white background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Use the </a:t>
            </a:r>
            <a:r>
              <a:rPr lang="en-US" b="1" dirty="0">
                <a:solidFill>
                  <a:srgbClr val="002060"/>
                </a:solidFill>
              </a:rPr>
              <a:t>Calibri/Arial </a:t>
            </a:r>
            <a:r>
              <a:rPr lang="en-US" dirty="0">
                <a:solidFill>
                  <a:srgbClr val="002060"/>
                </a:solidFill>
              </a:rPr>
              <a:t>fonts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Use as large a font as possible </a:t>
            </a:r>
          </a:p>
          <a:p>
            <a:pPr marL="628650" lvl="1" indent="-342900">
              <a:lnSpc>
                <a:spcPct val="150000"/>
              </a:lnSpc>
            </a:pPr>
            <a:r>
              <a:rPr lang="en-US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text lines</a:t>
            </a:r>
            <a:r>
              <a:rPr lang="en-US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32 point</a:t>
            </a:r>
          </a:p>
          <a:p>
            <a:pPr marL="628650" lvl="1" indent="-342900">
              <a:lnSpc>
                <a:spcPct val="150000"/>
              </a:lnSpc>
            </a:pPr>
            <a:r>
              <a:rPr lang="en-US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 lines: </a:t>
            </a:r>
            <a:r>
              <a:rPr lang="en-US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 point</a:t>
            </a:r>
          </a:p>
          <a:p>
            <a:pPr marL="628650" lvl="1" indent="-342900">
              <a:lnSpc>
                <a:spcPct val="150000"/>
              </a:lnSpc>
            </a:pPr>
            <a:r>
              <a:rPr lang="en-US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Smallest text lines: </a:t>
            </a:r>
            <a:r>
              <a:rPr lang="en-US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point</a:t>
            </a:r>
          </a:p>
          <a:p>
            <a:pPr marL="628650" lvl="1" indent="-342900">
              <a:lnSpc>
                <a:spcPct val="150000"/>
              </a:lnSpc>
            </a:pPr>
            <a:r>
              <a:rPr lang="en-US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Anything below 24 is too small (e.g. 20 point)</a:t>
            </a:r>
          </a:p>
          <a:p>
            <a:pPr marL="628650" lvl="1" indent="-342900">
              <a:lnSpc>
                <a:spcPct val="150000"/>
              </a:lnSpc>
            </a:pPr>
            <a:r>
              <a:rPr lang="en-US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Caution: </a:t>
            </a:r>
            <a:r>
              <a:rPr lang="en-US" i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Yellow, gray, pink, or light blue</a:t>
            </a:r>
            <a:r>
              <a:rPr lang="en-US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lettering and lines may look nice on the monitor but become unreadable when projected</a:t>
            </a:r>
          </a:p>
        </p:txBody>
      </p:sp>
    </p:spTree>
    <p:extLst>
      <p:ext uri="{BB962C8B-B14F-4D97-AF65-F5344CB8AC3E}">
        <p14:creationId xmlns:p14="http://schemas.microsoft.com/office/powerpoint/2010/main" val="352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FE71D0-0241-77C0-83C8-25F808378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F29A31-F6F5-27F3-1580-CC0BFA5E7C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1086522"/>
            <a:ext cx="9942716" cy="6926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002060"/>
                </a:solidFill>
              </a:rPr>
              <a:t>Colors and Fonts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352398-E1E1-6F40-BFD0-CE04AC888D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65760" y="1779162"/>
            <a:ext cx="11136177" cy="46996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3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sure the fonts, labels etc. are readable </a:t>
            </a:r>
          </a:p>
          <a:p>
            <a:pPr marL="342900" lvl="3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It is a good practice to add </a:t>
            </a:r>
            <a:r>
              <a:rPr lang="en-US" b="1" dirty="0">
                <a:solidFill>
                  <a:srgbClr val="002060"/>
                </a:solidFill>
                <a:ea typeface="ＭＳ Ｐゴシック" pitchFamily="34" charset="-128"/>
              </a:rPr>
              <a:t>one sentence(1-2 lines) summary </a:t>
            </a: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statement at the bottom of each such slide for these who may not hear your verbal comments </a:t>
            </a:r>
          </a:p>
        </p:txBody>
      </p:sp>
    </p:spTree>
    <p:extLst>
      <p:ext uri="{BB962C8B-B14F-4D97-AF65-F5344CB8AC3E}">
        <p14:creationId xmlns:p14="http://schemas.microsoft.com/office/powerpoint/2010/main" val="16921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51E28-6650-E9DE-419E-BDF2F176C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E873CC-969D-2A63-29E3-71CA12EBEE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8547" y="699247"/>
            <a:ext cx="9942716" cy="9508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a typeface="ＭＳ Ｐゴシック" pitchFamily="34" charset="-128"/>
              </a:rPr>
              <a:t>General Guidelines</a:t>
            </a:r>
            <a:endParaRPr lang="en-IN" sz="36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13D4A4-0954-0211-56D7-B69C3843014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473499"/>
            <a:ext cx="12059322" cy="5384501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2060"/>
                </a:solidFill>
              </a:rPr>
              <a:t>Keep concepts as simple as possible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2060"/>
                </a:solidFill>
              </a:rPr>
              <a:t>Limit each page to </a:t>
            </a:r>
            <a:r>
              <a:rPr lang="en-US" sz="2800" b="1" dirty="0">
                <a:solidFill>
                  <a:srgbClr val="002060"/>
                </a:solidFill>
              </a:rPr>
              <a:t>one main idea</a:t>
            </a:r>
            <a:r>
              <a:rPr lang="en-US" sz="2800" dirty="0">
                <a:solidFill>
                  <a:srgbClr val="002060"/>
                </a:solidFill>
              </a:rPr>
              <a:t>. Avoid line breaks</a:t>
            </a:r>
          </a:p>
          <a:p>
            <a:pPr lvl="1" indent="-457200">
              <a:lnSpc>
                <a:spcPct val="150000"/>
              </a:lnSpc>
            </a:pPr>
            <a:r>
              <a:rPr lang="en-US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audience should focus on </a:t>
            </a:r>
            <a:r>
              <a:rPr lang="en-US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n-US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on reading long text lines</a:t>
            </a:r>
          </a:p>
          <a:p>
            <a:pPr lvl="1" indent="-457200">
              <a:lnSpc>
                <a:spcPct val="150000"/>
              </a:lnSpc>
            </a:pPr>
            <a:r>
              <a:rPr lang="en-US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no more than </a:t>
            </a:r>
            <a:r>
              <a:rPr lang="en-US" sz="24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words </a:t>
            </a:r>
            <a:r>
              <a:rPr lang="en-US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page</a:t>
            </a:r>
          </a:p>
          <a:p>
            <a:pPr lvl="1" indent="-457200">
              <a:lnSpc>
                <a:spcPct val="150000"/>
              </a:lnSpc>
            </a:pPr>
            <a:r>
              <a:rPr lang="en-US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no more than </a:t>
            </a:r>
            <a:r>
              <a:rPr lang="en-US" sz="24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lines </a:t>
            </a:r>
            <a:r>
              <a:rPr lang="en-US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text per page</a:t>
            </a:r>
            <a:endParaRPr lang="en-US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2060"/>
                </a:solidFill>
              </a:rPr>
              <a:t>Use several simple figures rather than one complex one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2060"/>
                </a:solidFill>
              </a:rPr>
              <a:t>Make duplicate copies of a page </a:t>
            </a:r>
            <a:r>
              <a:rPr lang="en-US" sz="2800" dirty="0">
                <a:solidFill>
                  <a:srgbClr val="002060"/>
                </a:solidFill>
              </a:rPr>
              <a:t>if you plan to refer to it later</a:t>
            </a:r>
          </a:p>
          <a:p>
            <a:pPr lvl="1" indent="-457200">
              <a:lnSpc>
                <a:spcPct val="150000"/>
              </a:lnSpc>
            </a:pPr>
            <a:r>
              <a:rPr lang="en-US" sz="20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switch back and forth during your presentation</a:t>
            </a:r>
          </a:p>
          <a:p>
            <a:pPr lvl="1" indent="-457200">
              <a:lnSpc>
                <a:spcPct val="150000"/>
              </a:lnSpc>
            </a:pPr>
            <a:r>
              <a:rPr lang="en-US" sz="24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plan to go back to a slide</a:t>
            </a:r>
          </a:p>
          <a:p>
            <a:pPr lvl="1" indent="-4572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Projection computer will not be connected to the sound system hence its </a:t>
            </a:r>
            <a:r>
              <a:rPr lang="en-US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recommended not to use sound effects</a:t>
            </a:r>
          </a:p>
        </p:txBody>
      </p:sp>
    </p:spTree>
    <p:extLst>
      <p:ext uri="{BB962C8B-B14F-4D97-AF65-F5344CB8AC3E}">
        <p14:creationId xmlns:p14="http://schemas.microsoft.com/office/powerpoint/2010/main" val="342201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5A2AE-3A7E-9765-1E03-A12615F98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7AB33A-2767-D37D-6352-2D76E397CC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925158"/>
            <a:ext cx="9942716" cy="7315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a typeface="ＭＳ Ｐゴシック" pitchFamily="34" charset="-128"/>
              </a:rPr>
              <a:t>Graphs and Figures</a:t>
            </a:r>
            <a:endParaRPr lang="en-IN" sz="36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643951-AC4A-6B6B-EA5A-54BFBCACE66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1" y="1904104"/>
            <a:ext cx="12037807" cy="4854378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</a:rPr>
              <a:t>Simple line drawings are often best</a:t>
            </a:r>
          </a:p>
          <a:p>
            <a:pPr lvl="1" algn="just">
              <a:lnSpc>
                <a:spcPct val="150000"/>
              </a:lnSpc>
            </a:pPr>
            <a:r>
              <a:rPr lang="en-US" sz="20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all lines sufficiently thick</a:t>
            </a:r>
          </a:p>
          <a:p>
            <a:pPr lvl="1" algn="just">
              <a:lnSpc>
                <a:spcPct val="150000"/>
              </a:lnSpc>
            </a:pPr>
            <a:r>
              <a:rPr lang="en-US" sz="20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dark colors to give high contrast to the background</a:t>
            </a:r>
          </a:p>
          <a:p>
            <a:pPr lvl="1" algn="just">
              <a:lnSpc>
                <a:spcPct val="150000"/>
              </a:lnSpc>
            </a:pPr>
            <a:r>
              <a:rPr lang="en-US" sz="20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Dotted, dashed, or other specialty lines should be </a:t>
            </a:r>
            <a:r>
              <a:rPr lang="en-US" sz="20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bold and thick</a:t>
            </a:r>
            <a:endParaRPr lang="en-US" sz="2000" b="1" i="0" u="none" strike="noStrike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b="1" i="0" u="none" strike="noStrike" dirty="0">
                <a:solidFill>
                  <a:srgbClr val="002060"/>
                </a:solidFill>
                <a:effectLst/>
              </a:rPr>
              <a:t>Font Style </a:t>
            </a:r>
            <a:r>
              <a:rPr lang="tr-TR" sz="2000" b="1" i="0" u="none" strike="noStrike" dirty="0" err="1">
                <a:solidFill>
                  <a:srgbClr val="002060"/>
                </a:solidFill>
                <a:effectLst/>
              </a:rPr>
              <a:t>and</a:t>
            </a:r>
            <a:r>
              <a:rPr lang="tr-TR" sz="2000" b="1" i="0" u="none" strike="noStrike" dirty="0">
                <a:solidFill>
                  <a:srgbClr val="002060"/>
                </a:solidFill>
                <a:effectLst/>
              </a:rPr>
              <a:t> Size</a:t>
            </a:r>
            <a:endParaRPr lang="tr-TR" sz="2000" b="0" i="0" u="none" strike="noStrike" dirty="0">
              <a:solidFill>
                <a:srgbClr val="002060"/>
              </a:solidFill>
              <a:effectLst/>
            </a:endParaRPr>
          </a:p>
          <a:p>
            <a:pPr marL="715963" indent="-2682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Ensure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that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font size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within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figures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is </a:t>
            </a:r>
            <a:r>
              <a:rPr lang="tr-TR" sz="2000" b="1" i="1" u="none" strike="noStrike" dirty="0">
                <a:solidFill>
                  <a:srgbClr val="002060"/>
                </a:solidFill>
                <a:effectLst/>
              </a:rPr>
              <a:t>at </a:t>
            </a:r>
            <a:r>
              <a:rPr lang="tr-TR" sz="2000" b="1" i="1" u="none" strike="noStrike" dirty="0" err="1">
                <a:solidFill>
                  <a:srgbClr val="002060"/>
                </a:solidFill>
                <a:effectLst/>
              </a:rPr>
              <a:t>least</a:t>
            </a:r>
            <a:r>
              <a:rPr lang="tr-TR" sz="2000" b="1" i="1" u="none" strike="noStrike" dirty="0">
                <a:solidFill>
                  <a:srgbClr val="002060"/>
                </a:solidFill>
                <a:effectLst/>
              </a:rPr>
              <a:t> 24 </a:t>
            </a:r>
            <a:r>
              <a:rPr lang="tr-TR" sz="2000" b="1" i="1" u="none" strike="noStrike" dirty="0" err="1">
                <a:solidFill>
                  <a:srgbClr val="002060"/>
                </a:solidFill>
                <a:effectLst/>
              </a:rPr>
              <a:t>points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.</a:t>
            </a:r>
          </a:p>
          <a:p>
            <a:pPr marL="715963" indent="-2682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Use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 </a:t>
            </a:r>
            <a:r>
              <a:rPr lang="tr-TR" sz="2000" b="1" i="1" u="none" strike="noStrike" dirty="0" err="1">
                <a:solidFill>
                  <a:srgbClr val="002060"/>
                </a:solidFill>
                <a:effectLst/>
              </a:rPr>
              <a:t>Calibri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 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or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 </a:t>
            </a:r>
            <a:r>
              <a:rPr lang="tr-TR" sz="2000" b="1" i="1" u="none" strike="noStrike" dirty="0" err="1">
                <a:solidFill>
                  <a:srgbClr val="002060"/>
                </a:solidFill>
                <a:effectLst/>
              </a:rPr>
              <a:t>Arial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 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fonts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in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figures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.</a:t>
            </a:r>
          </a:p>
          <a:p>
            <a:pPr marL="715963" indent="-2682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Avoid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using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serif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fonts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like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 </a:t>
            </a:r>
            <a:r>
              <a:rPr lang="tr-TR" sz="2000" b="1" i="1" u="none" strike="noStrike" dirty="0">
                <a:solidFill>
                  <a:srgbClr val="002060"/>
                </a:solidFill>
                <a:effectLst/>
              </a:rPr>
              <a:t>Times New Roman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, as they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are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more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suitable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for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printed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materials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but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reduce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readability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on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screens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000" b="1" i="0" u="none" strike="noStrike" dirty="0" err="1">
                <a:solidFill>
                  <a:srgbClr val="002060"/>
                </a:solidFill>
                <a:effectLst/>
              </a:rPr>
              <a:t>Graphs</a:t>
            </a:r>
            <a:endParaRPr lang="tr-TR" sz="2000" b="0" i="0" u="none" strike="noStrike" dirty="0">
              <a:solidFill>
                <a:srgbClr val="002060"/>
              </a:solidFill>
              <a:effectLst/>
            </a:endParaRPr>
          </a:p>
          <a:p>
            <a:pPr marL="715963" indent="-2682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Imported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graphs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may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contain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small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font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sizes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or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thin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lines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.</a:t>
            </a:r>
          </a:p>
          <a:p>
            <a:pPr marL="715963" indent="-2682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Correct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such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issues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in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source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program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where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the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graphs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were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originally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tr-TR" sz="2000" b="0" i="1" u="none" strike="noStrike" dirty="0" err="1">
                <a:solidFill>
                  <a:srgbClr val="002060"/>
                </a:solidFill>
                <a:effectLst/>
              </a:rPr>
              <a:t>created</a:t>
            </a:r>
            <a:r>
              <a:rPr lang="tr-TR" sz="2000" b="0" i="1" u="none" strike="noStrike" dirty="0">
                <a:solidFill>
                  <a:srgbClr val="002060"/>
                </a:solidFill>
                <a:effectLst/>
              </a:rPr>
              <a:t>.</a:t>
            </a:r>
          </a:p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5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821</Words>
  <Application>Microsoft Office PowerPoint</Application>
  <PresentationFormat>Geniş ekran</PresentationFormat>
  <Paragraphs>87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Aptos</vt:lpstr>
      <vt:lpstr>Arial</vt:lpstr>
      <vt:lpstr>Calibri</vt:lpstr>
      <vt:lpstr>Wingdings</vt:lpstr>
      <vt:lpstr>Office Teması</vt:lpstr>
      <vt:lpstr>PowerPoint Sunusu</vt:lpstr>
      <vt:lpstr>General Information About the Presentation</vt:lpstr>
      <vt:lpstr>General Information About the Presentation</vt:lpstr>
      <vt:lpstr>Outline</vt:lpstr>
      <vt:lpstr>Objectives</vt:lpstr>
      <vt:lpstr>Colors and Fonts</vt:lpstr>
      <vt:lpstr>Colors and Fonts</vt:lpstr>
      <vt:lpstr>General Guidelines</vt:lpstr>
      <vt:lpstr>Graphs and Figures</vt:lpstr>
      <vt:lpstr>Graphs and Figures</vt:lpstr>
      <vt:lpstr>PowerPoint Sunusu</vt:lpstr>
      <vt:lpstr>Conclusion</vt:lpstr>
      <vt:lpstr>Saving the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Anonim</dc:creator>
  <cp:lastModifiedBy>Kullanıcı</cp:lastModifiedBy>
  <cp:revision>23</cp:revision>
  <dcterms:created xsi:type="dcterms:W3CDTF">2025-01-10T17:08:03Z</dcterms:created>
  <dcterms:modified xsi:type="dcterms:W3CDTF">2025-02-26T05:30:07Z</dcterms:modified>
</cp:coreProperties>
</file>