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9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Calibri (MS) Bold" charset="1" panose="020F0702030404030204"/>
      <p:regular r:id="rId22"/>
    </p:embeddedFont>
    <p:embeddedFont>
      <p:font typeface="Calibri (MS)" charset="1" panose="020F0502020204030204"/>
      <p:regular r:id="rId23"/>
    </p:embeddedFont>
    <p:embeddedFont>
      <p:font typeface="Calibri (MS) Italics" charset="1" panose="020F05020202040A0204"/>
      <p:regular r:id="rId24"/>
    </p:embeddedFont>
    <p:embeddedFont>
      <p:font typeface="Aptos" charset="1" panose="020B0004020202020204"/>
      <p:regular r:id="rId25"/>
    </p:embeddedFont>
    <p:embeddedFont>
      <p:font typeface="Aptos Italics" charset="1" panose="020B0004020202090204"/>
      <p:regular r:id="rId26"/>
    </p:embeddedFont>
    <p:embeddedFont>
      <p:font typeface="Aptos Bold" charset="1" panose="020B0004020202020204"/>
      <p:regular r:id="rId27"/>
    </p:embeddedFont>
    <p:embeddedFont>
      <p:font typeface="Calibri (MS) Bold Italics" charset="1" panose="020F07020304040A0204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notesMasters/notesMaster1.xml" Type="http://schemas.openxmlformats.org/officeDocument/2006/relationships/notesMaster"/><Relationship Id="rId2" Target="presProps.xml" Type="http://schemas.openxmlformats.org/officeDocument/2006/relationships/presProps"/><Relationship Id="rId20" Target="theme/theme2.xml" Type="http://schemas.openxmlformats.org/officeDocument/2006/relationships/theme"/><Relationship Id="rId21" Target="notesSlides/notesSlide1.xml" Type="http://schemas.openxmlformats.org/officeDocument/2006/relationships/notesSlide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null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3.svg" Type="http://schemas.openxmlformats.org/officeDocument/2006/relationships/image"/><Relationship Id="rId6" Target="../media/image4.jpeg" Type="http://schemas.openxmlformats.org/officeDocument/2006/relationships/image"/><Relationship Id="rId7" Target="../media/image5.png" Type="http://schemas.openxmlformats.org/officeDocument/2006/relationships/image"/><Relationship Id="rId8" Target="../media/image6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Relationship Id="rId5" Target="../media/image1.png" Type="http://schemas.openxmlformats.org/officeDocument/2006/relationships/image"/><Relationship Id="rId6" Target="../media/image4.jpeg" Type="http://schemas.openxmlformats.org/officeDocument/2006/relationships/image"/><Relationship Id="rId7" Target="../media/image5.png" Type="http://schemas.openxmlformats.org/officeDocument/2006/relationships/image"/><Relationship Id="rId8" Target="../media/image6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4.jpeg" Type="http://schemas.openxmlformats.org/officeDocument/2006/relationships/image"/><Relationship Id="rId4" Target="../media/image5.png" Type="http://schemas.openxmlformats.org/officeDocument/2006/relationships/image"/><Relationship Id="rId5" Target="../media/image6.png" Type="http://schemas.openxmlformats.org/officeDocument/2006/relationships/image"/><Relationship Id="rId6" Target="../media/image7.jpeg" Type="http://schemas.openxmlformats.org/officeDocument/2006/relationships/image"/><Relationship Id="rId7" Target="../media/image10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1.png" Type="http://schemas.openxmlformats.org/officeDocument/2006/relationships/image"/><Relationship Id="rId4" Target="../media/image4.jpe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1.png" Type="http://schemas.openxmlformats.org/officeDocument/2006/relationships/image"/><Relationship Id="rId4" Target="../media/image4.jpe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1.png" Type="http://schemas.openxmlformats.org/officeDocument/2006/relationships/image"/><Relationship Id="rId4" Target="../media/image4.jpe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1.png" Type="http://schemas.openxmlformats.org/officeDocument/2006/relationships/image"/><Relationship Id="rId4" Target="../media/image4.jpe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1.png" Type="http://schemas.openxmlformats.org/officeDocument/2006/relationships/image"/><Relationship Id="rId4" Target="../media/image4.jpe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1.png" Type="http://schemas.openxmlformats.org/officeDocument/2006/relationships/image"/><Relationship Id="rId4" Target="../media/image4.jpe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1.png" Type="http://schemas.openxmlformats.org/officeDocument/2006/relationships/image"/><Relationship Id="rId4" Target="../media/image4.jpe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1.png" Type="http://schemas.openxmlformats.org/officeDocument/2006/relationships/image"/><Relationship Id="rId4" Target="../media/image4.jpe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1.png" Type="http://schemas.openxmlformats.org/officeDocument/2006/relationships/image"/><Relationship Id="rId4" Target="../media/image4.jpe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1.png" Type="http://schemas.openxmlformats.org/officeDocument/2006/relationships/image"/><Relationship Id="rId4" Target="../media/image4.jpe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502157" cy="10440085"/>
          </a:xfrm>
          <a:custGeom>
            <a:avLst/>
            <a:gdLst/>
            <a:ahLst/>
            <a:cxnLst/>
            <a:rect r="r" b="b" t="t" l="l"/>
            <a:pathLst>
              <a:path h="10440085" w="18502157">
                <a:moveTo>
                  <a:pt x="0" y="0"/>
                </a:moveTo>
                <a:lnTo>
                  <a:pt x="18502157" y="0"/>
                </a:lnTo>
                <a:lnTo>
                  <a:pt x="18502157" y="10440085"/>
                </a:lnTo>
                <a:lnTo>
                  <a:pt x="0" y="104400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139" t="0" r="-5139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06085" y="5067880"/>
            <a:ext cx="15503740" cy="2115192"/>
          </a:xfrm>
          <a:custGeom>
            <a:avLst/>
            <a:gdLst/>
            <a:ahLst/>
            <a:cxnLst/>
            <a:rect r="r" b="b" t="t" l="l"/>
            <a:pathLst>
              <a:path h="2115192" w="15503740">
                <a:moveTo>
                  <a:pt x="0" y="0"/>
                </a:moveTo>
                <a:lnTo>
                  <a:pt x="15503740" y="0"/>
                </a:lnTo>
                <a:lnTo>
                  <a:pt x="15503740" y="2115192"/>
                </a:lnTo>
                <a:lnTo>
                  <a:pt x="0" y="21151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5512051" y="7520712"/>
            <a:ext cx="6707390" cy="2129999"/>
            <a:chOff x="0" y="0"/>
            <a:chExt cx="1766555" cy="56098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766555" cy="560987"/>
            </a:xfrm>
            <a:custGeom>
              <a:avLst/>
              <a:gdLst/>
              <a:ahLst/>
              <a:cxnLst/>
              <a:rect r="r" b="b" t="t" l="l"/>
              <a:pathLst>
                <a:path h="560987" w="1766555">
                  <a:moveTo>
                    <a:pt x="58866" y="0"/>
                  </a:moveTo>
                  <a:lnTo>
                    <a:pt x="1707689" y="0"/>
                  </a:lnTo>
                  <a:cubicBezTo>
                    <a:pt x="1723302" y="0"/>
                    <a:pt x="1738274" y="6202"/>
                    <a:pt x="1749314" y="17241"/>
                  </a:cubicBezTo>
                  <a:cubicBezTo>
                    <a:pt x="1760353" y="28281"/>
                    <a:pt x="1766555" y="43254"/>
                    <a:pt x="1766555" y="58866"/>
                  </a:cubicBezTo>
                  <a:lnTo>
                    <a:pt x="1766555" y="502121"/>
                  </a:lnTo>
                  <a:cubicBezTo>
                    <a:pt x="1766555" y="517733"/>
                    <a:pt x="1760353" y="532706"/>
                    <a:pt x="1749314" y="543746"/>
                  </a:cubicBezTo>
                  <a:cubicBezTo>
                    <a:pt x="1738274" y="554785"/>
                    <a:pt x="1723302" y="560987"/>
                    <a:pt x="1707689" y="560987"/>
                  </a:cubicBezTo>
                  <a:lnTo>
                    <a:pt x="58866" y="560987"/>
                  </a:lnTo>
                  <a:cubicBezTo>
                    <a:pt x="26355" y="560987"/>
                    <a:pt x="0" y="534632"/>
                    <a:pt x="0" y="502121"/>
                  </a:cubicBezTo>
                  <a:lnTo>
                    <a:pt x="0" y="58866"/>
                  </a:lnTo>
                  <a:cubicBezTo>
                    <a:pt x="0" y="43254"/>
                    <a:pt x="6202" y="28281"/>
                    <a:pt x="17241" y="17241"/>
                  </a:cubicBezTo>
                  <a:cubicBezTo>
                    <a:pt x="28281" y="6202"/>
                    <a:pt x="43254" y="0"/>
                    <a:pt x="58866" y="0"/>
                  </a:cubicBezTo>
                  <a:close/>
                </a:path>
              </a:pathLst>
            </a:custGeom>
            <a:solidFill>
              <a:srgbClr val="FFFFFF">
                <a:alpha val="58824"/>
              </a:srgbClr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47625"/>
              <a:ext cx="1766555" cy="6086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5793788" y="8058657"/>
            <a:ext cx="6143916" cy="15920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94"/>
              </a:lnSpc>
            </a:pPr>
            <a:r>
              <a:rPr lang="en-US" sz="3441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N</a:t>
            </a:r>
            <a:r>
              <a:rPr lang="en-US" sz="3441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ame &amp; Surname of Author(s)</a:t>
            </a:r>
          </a:p>
          <a:p>
            <a:pPr algn="ctr">
              <a:lnSpc>
                <a:spcPts val="2994"/>
              </a:lnSpc>
            </a:pPr>
          </a:p>
          <a:p>
            <a:pPr algn="ctr">
              <a:lnSpc>
                <a:spcPts val="2994"/>
              </a:lnSpc>
            </a:pPr>
            <a:r>
              <a:rPr lang="en-US" sz="3441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Institution / Title Information</a:t>
            </a:r>
          </a:p>
          <a:p>
            <a:pPr algn="ctr">
              <a:lnSpc>
                <a:spcPts val="2994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2271494" y="5759603"/>
            <a:ext cx="13279239" cy="1586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25"/>
              </a:lnSpc>
            </a:pPr>
            <a:r>
              <a:rPr lang="en-US" b="true" sz="5306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CLICK</a:t>
            </a:r>
            <a:r>
              <a:rPr lang="en-US" b="true" sz="5306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HERE TO EDIT THE MAIN HEADLINE STYLE</a:t>
            </a:r>
          </a:p>
          <a:p>
            <a:pPr algn="ctr">
              <a:lnSpc>
                <a:spcPts val="5730"/>
              </a:lnSpc>
            </a:pPr>
          </a:p>
        </p:txBody>
      </p:sp>
      <p:grpSp>
        <p:nvGrpSpPr>
          <p:cNvPr name="Group 9" id="9"/>
          <p:cNvGrpSpPr/>
          <p:nvPr/>
        </p:nvGrpSpPr>
        <p:grpSpPr>
          <a:xfrm rot="0">
            <a:off x="2529443" y="214194"/>
            <a:ext cx="13677347" cy="4414956"/>
            <a:chOff x="0" y="0"/>
            <a:chExt cx="18236463" cy="5886608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2500911"/>
              <a:ext cx="18236463" cy="3051113"/>
              <a:chOff x="0" y="0"/>
              <a:chExt cx="18236463" cy="3051113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18236464" cy="3051113"/>
              </a:xfrm>
              <a:custGeom>
                <a:avLst/>
                <a:gdLst/>
                <a:ahLst/>
                <a:cxnLst/>
                <a:rect r="r" b="b" t="t" l="l"/>
                <a:pathLst>
                  <a:path h="3051113" w="18236464">
                    <a:moveTo>
                      <a:pt x="961204" y="0"/>
                    </a:moveTo>
                    <a:lnTo>
                      <a:pt x="17275259" y="0"/>
                    </a:lnTo>
                    <a:cubicBezTo>
                      <a:pt x="17530187" y="0"/>
                      <a:pt x="17774673" y="101269"/>
                      <a:pt x="17954934" y="281530"/>
                    </a:cubicBezTo>
                    <a:cubicBezTo>
                      <a:pt x="18135194" y="461791"/>
                      <a:pt x="18236464" y="706277"/>
                      <a:pt x="18236464" y="961204"/>
                    </a:cubicBezTo>
                    <a:lnTo>
                      <a:pt x="18236464" y="2089909"/>
                    </a:lnTo>
                    <a:cubicBezTo>
                      <a:pt x="18236464" y="2344836"/>
                      <a:pt x="18135194" y="2589322"/>
                      <a:pt x="17954934" y="2769583"/>
                    </a:cubicBezTo>
                    <a:cubicBezTo>
                      <a:pt x="17774673" y="2949844"/>
                      <a:pt x="17530187" y="3051113"/>
                      <a:pt x="17275259" y="3051113"/>
                    </a:cubicBezTo>
                    <a:lnTo>
                      <a:pt x="961204" y="3051113"/>
                    </a:lnTo>
                    <a:cubicBezTo>
                      <a:pt x="706277" y="3051113"/>
                      <a:pt x="461791" y="2949844"/>
                      <a:pt x="281530" y="2769583"/>
                    </a:cubicBezTo>
                    <a:cubicBezTo>
                      <a:pt x="101269" y="2589322"/>
                      <a:pt x="0" y="2344836"/>
                      <a:pt x="0" y="2089909"/>
                    </a:cubicBezTo>
                    <a:lnTo>
                      <a:pt x="0" y="961204"/>
                    </a:lnTo>
                    <a:cubicBezTo>
                      <a:pt x="0" y="706277"/>
                      <a:pt x="101269" y="461791"/>
                      <a:pt x="281530" y="281530"/>
                    </a:cubicBezTo>
                    <a:cubicBezTo>
                      <a:pt x="461791" y="101269"/>
                      <a:pt x="706277" y="0"/>
                      <a:pt x="961204" y="0"/>
                    </a:cubicBezTo>
                    <a:close/>
                  </a:path>
                </a:pathLst>
              </a:custGeom>
              <a:solidFill>
                <a:srgbClr val="002060">
                  <a:alpha val="70980"/>
                </a:srgbClr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28575"/>
                <a:ext cx="18236463" cy="307968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5184"/>
                  </a:lnSpc>
                </a:pPr>
              </a:p>
            </p:txBody>
          </p:sp>
        </p:grpSp>
        <p:grpSp>
          <p:nvGrpSpPr>
            <p:cNvPr name="Group 13" id="13"/>
            <p:cNvGrpSpPr/>
            <p:nvPr/>
          </p:nvGrpSpPr>
          <p:grpSpPr>
            <a:xfrm rot="0">
              <a:off x="7654685" y="183498"/>
              <a:ext cx="2092453" cy="2095815"/>
              <a:chOff x="0" y="0"/>
              <a:chExt cx="2371090" cy="2374900"/>
            </a:xfrm>
          </p:grpSpPr>
          <p:sp>
            <p:nvSpPr>
              <p:cNvPr name="Freeform 14" id="14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0" t="-4" r="0" b="-4"/>
                </a:stretch>
              </a:blipFill>
            </p:spPr>
          </p:sp>
        </p:grpSp>
        <p:sp>
          <p:nvSpPr>
            <p:cNvPr name="Freeform 15" id="15"/>
            <p:cNvSpPr/>
            <p:nvPr/>
          </p:nvSpPr>
          <p:spPr>
            <a:xfrm flipH="false" flipV="false" rot="0">
              <a:off x="13013892" y="477906"/>
              <a:ext cx="3312017" cy="1656009"/>
            </a:xfrm>
            <a:custGeom>
              <a:avLst/>
              <a:gdLst/>
              <a:ahLst/>
              <a:cxnLst/>
              <a:rect r="r" b="b" t="t" l="l"/>
              <a:pathLst>
                <a:path h="1656009" w="3312017">
                  <a:moveTo>
                    <a:pt x="0" y="0"/>
                  </a:moveTo>
                  <a:lnTo>
                    <a:pt x="3312017" y="0"/>
                  </a:lnTo>
                  <a:lnTo>
                    <a:pt x="3312017" y="1656009"/>
                  </a:lnTo>
                  <a:lnTo>
                    <a:pt x="0" y="16560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420260" y="0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 rot="0">
              <a:off x="230634" y="2768758"/>
              <a:ext cx="17697983" cy="31178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29"/>
                </a:lnSpc>
              </a:pPr>
              <a:r>
                <a:rPr lang="en-US" sz="2691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Hosted by the University of Faisalabad</a:t>
              </a:r>
            </a:p>
            <a:p>
              <a:pPr algn="ctr">
                <a:lnSpc>
                  <a:spcPts val="3586"/>
                </a:lnSpc>
              </a:pPr>
              <a:r>
                <a:rPr lang="en-US" sz="2988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2nd International Congress on Social Sciences and Management Studies</a:t>
              </a:r>
            </a:p>
            <a:p>
              <a:pPr algn="ctr">
                <a:lnSpc>
                  <a:spcPts val="3229"/>
                </a:lnSpc>
              </a:pPr>
              <a:r>
                <a:rPr lang="en-US" sz="2691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MANAGEMENT AND SOCIAL TRANSFORMATION  IN THE AGE OF ARTIFICIAL INTELLIGENCE</a:t>
              </a:r>
            </a:p>
            <a:p>
              <a:pPr algn="ctr">
                <a:lnSpc>
                  <a:spcPts val="4066"/>
                </a:lnSpc>
              </a:pPr>
              <a:r>
                <a:rPr lang="en-US" sz="3389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November </a:t>
              </a:r>
              <a:r>
                <a:rPr lang="en-US" sz="3389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2-4, 2026</a:t>
              </a:r>
            </a:p>
            <a:p>
              <a:pPr algn="ctr">
                <a:lnSpc>
                  <a:spcPts val="4066"/>
                </a:lnSpc>
              </a:pP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04599" y="4050534"/>
            <a:ext cx="7798733" cy="1988345"/>
            <a:chOff x="0" y="0"/>
            <a:chExt cx="10398310" cy="265112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398306" cy="2651127"/>
            </a:xfrm>
            <a:custGeom>
              <a:avLst/>
              <a:gdLst/>
              <a:ahLst/>
              <a:cxnLst/>
              <a:rect r="r" b="b" t="t" l="l"/>
              <a:pathLst>
                <a:path h="2651127" w="10398306">
                  <a:moveTo>
                    <a:pt x="0" y="0"/>
                  </a:moveTo>
                  <a:lnTo>
                    <a:pt x="10398306" y="0"/>
                  </a:lnTo>
                  <a:lnTo>
                    <a:pt x="10398306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503" r="31300" b="-2503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66675"/>
              <a:ext cx="10398310" cy="258445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4147"/>
                </a:lnSpc>
              </a:pPr>
            </a:p>
            <a:p>
              <a:pPr algn="l">
                <a:lnSpc>
                  <a:spcPts val="4147"/>
                </a:lnSpc>
              </a:pPr>
              <a:r>
                <a:rPr lang="en-US" sz="4800" b="true">
                  <a:solidFill>
                    <a:srgbClr val="44546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 Good Example of a Shape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996039" y="6149788"/>
            <a:ext cx="5872270" cy="10454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88"/>
              </a:lnSpc>
            </a:pPr>
            <a:r>
              <a:rPr lang="en-US" sz="3600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Simple graphic - bold, prominent axes - large fonts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04599" y="4021960"/>
            <a:ext cx="4846737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Graphs and Figures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0902296" y="4780912"/>
            <a:ext cx="6350613" cy="4734725"/>
          </a:xfrm>
          <a:custGeom>
            <a:avLst/>
            <a:gdLst/>
            <a:ahLst/>
            <a:cxnLst/>
            <a:rect r="r" b="b" t="t" l="l"/>
            <a:pathLst>
              <a:path h="4734725" w="6350613">
                <a:moveTo>
                  <a:pt x="0" y="0"/>
                </a:moveTo>
                <a:lnTo>
                  <a:pt x="6350613" y="0"/>
                </a:lnTo>
                <a:lnTo>
                  <a:pt x="6350613" y="4734725"/>
                </a:lnTo>
                <a:lnTo>
                  <a:pt x="0" y="47347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72" r="0" b="-71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0" y="0"/>
            <a:ext cx="18502157" cy="10440085"/>
            <a:chOff x="0" y="0"/>
            <a:chExt cx="24669542" cy="1392011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669542" cy="13920113"/>
            </a:xfrm>
            <a:custGeom>
              <a:avLst/>
              <a:gdLst/>
              <a:ahLst/>
              <a:cxnLst/>
              <a:rect r="r" b="b" t="t" l="l"/>
              <a:pathLst>
                <a:path h="13920113" w="24669542">
                  <a:moveTo>
                    <a:pt x="0" y="0"/>
                  </a:moveTo>
                  <a:lnTo>
                    <a:pt x="24669542" y="0"/>
                  </a:lnTo>
                  <a:lnTo>
                    <a:pt x="24669542" y="13920113"/>
                  </a:lnTo>
                  <a:lnTo>
                    <a:pt x="0" y="13920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25000"/>
              </a:blip>
              <a:stretch>
                <a:fillRect l="-5139" t="0" r="-5139" b="0"/>
              </a:stretch>
            </a:blipFill>
          </p:spPr>
        </p:sp>
        <p:grpSp>
          <p:nvGrpSpPr>
            <p:cNvPr name="Group 10" id="10"/>
            <p:cNvGrpSpPr/>
            <p:nvPr/>
          </p:nvGrpSpPr>
          <p:grpSpPr>
            <a:xfrm rot="0">
              <a:off x="10562320" y="469090"/>
              <a:ext cx="2092453" cy="2095815"/>
              <a:chOff x="0" y="0"/>
              <a:chExt cx="2371090" cy="2374900"/>
            </a:xfrm>
          </p:grpSpPr>
          <p:sp>
            <p:nvSpPr>
              <p:cNvPr name="Freeform 11" id="11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0" t="-4" r="0" b="-4"/>
                </a:stretch>
              </a:blipFill>
            </p:spPr>
          </p:sp>
        </p:grpSp>
        <p:sp>
          <p:nvSpPr>
            <p:cNvPr name="Freeform 12" id="12"/>
            <p:cNvSpPr/>
            <p:nvPr/>
          </p:nvSpPr>
          <p:spPr>
            <a:xfrm flipH="false" flipV="false" rot="0">
              <a:off x="15921527" y="763499"/>
              <a:ext cx="3312017" cy="1656009"/>
            </a:xfrm>
            <a:custGeom>
              <a:avLst/>
              <a:gdLst/>
              <a:ahLst/>
              <a:cxnLst/>
              <a:rect r="r" b="b" t="t" l="l"/>
              <a:pathLst>
                <a:path h="1656009" w="3312017">
                  <a:moveTo>
                    <a:pt x="0" y="0"/>
                  </a:moveTo>
                  <a:lnTo>
                    <a:pt x="3312017" y="0"/>
                  </a:lnTo>
                  <a:lnTo>
                    <a:pt x="3312017" y="1656009"/>
                  </a:lnTo>
                  <a:lnTo>
                    <a:pt x="0" y="16560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4327895" y="285592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502157" cy="10440085"/>
            <a:chOff x="0" y="0"/>
            <a:chExt cx="24669542" cy="1392011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669542" cy="13920113"/>
            </a:xfrm>
            <a:custGeom>
              <a:avLst/>
              <a:gdLst/>
              <a:ahLst/>
              <a:cxnLst/>
              <a:rect r="r" b="b" t="t" l="l"/>
              <a:pathLst>
                <a:path h="13920113" w="24669542">
                  <a:moveTo>
                    <a:pt x="0" y="0"/>
                  </a:moveTo>
                  <a:lnTo>
                    <a:pt x="24669542" y="0"/>
                  </a:lnTo>
                  <a:lnTo>
                    <a:pt x="24669542" y="13920113"/>
                  </a:lnTo>
                  <a:lnTo>
                    <a:pt x="0" y="13920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</a:blip>
              <a:stretch>
                <a:fillRect l="-5139" t="0" r="-5139" b="0"/>
              </a:stretch>
            </a:blipFill>
          </p:spPr>
        </p:sp>
        <p:grpSp>
          <p:nvGrpSpPr>
            <p:cNvPr name="Group 4" id="4"/>
            <p:cNvGrpSpPr/>
            <p:nvPr/>
          </p:nvGrpSpPr>
          <p:grpSpPr>
            <a:xfrm rot="0">
              <a:off x="10562320" y="469090"/>
              <a:ext cx="2092453" cy="2095815"/>
              <a:chOff x="0" y="0"/>
              <a:chExt cx="2371090" cy="2374900"/>
            </a:xfrm>
          </p:grpSpPr>
          <p:sp>
            <p:nvSpPr>
              <p:cNvPr name="Freeform 5" id="5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0" t="-4" r="0" b="-4"/>
                </a:stretch>
              </a:blipFill>
            </p:spPr>
          </p:sp>
        </p:grpSp>
        <p:sp>
          <p:nvSpPr>
            <p:cNvPr name="Freeform 6" id="6"/>
            <p:cNvSpPr/>
            <p:nvPr/>
          </p:nvSpPr>
          <p:spPr>
            <a:xfrm flipH="false" flipV="false" rot="0">
              <a:off x="15921527" y="763499"/>
              <a:ext cx="3312017" cy="1656009"/>
            </a:xfrm>
            <a:custGeom>
              <a:avLst/>
              <a:gdLst/>
              <a:ahLst/>
              <a:cxnLst/>
              <a:rect r="r" b="b" t="t" l="l"/>
              <a:pathLst>
                <a:path h="1656009" w="3312017">
                  <a:moveTo>
                    <a:pt x="0" y="0"/>
                  </a:moveTo>
                  <a:lnTo>
                    <a:pt x="3312017" y="0"/>
                  </a:lnTo>
                  <a:lnTo>
                    <a:pt x="3312017" y="1656009"/>
                  </a:lnTo>
                  <a:lnTo>
                    <a:pt x="0" y="16560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4327895" y="285592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904599" y="4050535"/>
            <a:ext cx="5357717" cy="1988344"/>
            <a:chOff x="0" y="0"/>
            <a:chExt cx="7143623" cy="265112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7143620" cy="2651126"/>
            </a:xfrm>
            <a:custGeom>
              <a:avLst/>
              <a:gdLst/>
              <a:ahLst/>
              <a:cxnLst/>
              <a:rect r="r" b="b" t="t" l="l"/>
              <a:pathLst>
                <a:path h="2651126" w="7143620">
                  <a:moveTo>
                    <a:pt x="0" y="0"/>
                  </a:moveTo>
                  <a:lnTo>
                    <a:pt x="7143620" y="0"/>
                  </a:lnTo>
                  <a:lnTo>
                    <a:pt x="7143620" y="2651126"/>
                  </a:lnTo>
                  <a:lnTo>
                    <a:pt x="0" y="2651126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2503" r="0" b="-2503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7143623" cy="2679700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5184"/>
                </a:lnSpc>
              </a:pPr>
              <a:r>
                <a:rPr lang="en-US" sz="4800" b="true">
                  <a:solidFill>
                    <a:srgbClr val="44546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 Bad Example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870147" y="6297330"/>
            <a:ext cx="5174837" cy="9787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88"/>
              </a:lnSpc>
            </a:pPr>
            <a:r>
              <a:rPr lang="en-US" sz="3600" i="true">
                <a:solidFill>
                  <a:srgbClr val="002060"/>
                </a:solidFill>
                <a:latin typeface="Aptos Italics"/>
                <a:ea typeface="Aptos Italics"/>
                <a:cs typeface="Aptos Italics"/>
                <a:sym typeface="Aptos Italics"/>
              </a:rPr>
              <a:t>Light colors, poor contrast, very small text.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04599" y="4021960"/>
            <a:ext cx="4846737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Graphs and Figures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9562986" y="4415723"/>
            <a:ext cx="8108909" cy="5115668"/>
            <a:chOff x="0" y="0"/>
            <a:chExt cx="10811878" cy="68208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811891" cy="6820916"/>
            </a:xfrm>
            <a:custGeom>
              <a:avLst/>
              <a:gdLst/>
              <a:ahLst/>
              <a:cxnLst/>
              <a:rect r="r" b="b" t="t" l="l"/>
              <a:pathLst>
                <a:path h="6820916" w="10811891">
                  <a:moveTo>
                    <a:pt x="0" y="0"/>
                  </a:moveTo>
                  <a:lnTo>
                    <a:pt x="10811891" y="0"/>
                  </a:lnTo>
                  <a:lnTo>
                    <a:pt x="10811891" y="6820916"/>
                  </a:lnTo>
                  <a:lnTo>
                    <a:pt x="0" y="68209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-13" r="0" b="-13"/>
              </a:stretch>
            </a:blipFill>
          </p:spPr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46196" y="2912845"/>
            <a:ext cx="15995609" cy="7049432"/>
            <a:chOff x="0" y="0"/>
            <a:chExt cx="21327478" cy="93992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52400"/>
              <a:ext cx="21327478" cy="95516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1102995" indent="-551498" lvl="1">
                <a:lnSpc>
                  <a:spcPts val="5795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Summarize the most important findings of your study in separate lines (3-6). Use short and clear statements that are easy for the audience to remember.</a:t>
              </a:r>
            </a:p>
            <a:p>
              <a:pPr algn="l" marL="994410" indent="-497205" lvl="1">
                <a:lnSpc>
                  <a:spcPts val="4967"/>
                </a:lnSpc>
                <a:buFont typeface="Arial"/>
                <a:buChar char="•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Bulleted Text List – Level 1</a:t>
              </a:r>
            </a:p>
            <a:p>
              <a:pPr algn="l" marL="994410" indent="-497205" lvl="1">
                <a:lnSpc>
                  <a:spcPts val="4967"/>
                </a:lnSpc>
                <a:buFont typeface="Arial"/>
                <a:buChar char="•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Bulleted Text List – Level 2</a:t>
              </a:r>
            </a:p>
            <a:p>
              <a:pPr algn="l" marL="1102995" indent="-551498" lvl="1">
                <a:lnSpc>
                  <a:spcPts val="5795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Bulleted Text List – Level 2Bulleted Text List – Level 1</a:t>
              </a:r>
            </a:p>
            <a:p>
              <a:pPr algn="l" marL="1102995" indent="-551498" lvl="1">
                <a:lnSpc>
                  <a:spcPts val="5795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088859" y="3254784"/>
            <a:ext cx="2757190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Conclusion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0" y="0"/>
            <a:ext cx="18502157" cy="10440085"/>
            <a:chOff x="0" y="0"/>
            <a:chExt cx="24669542" cy="1392011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669542" cy="13920113"/>
            </a:xfrm>
            <a:custGeom>
              <a:avLst/>
              <a:gdLst/>
              <a:ahLst/>
              <a:cxnLst/>
              <a:rect r="r" b="b" t="t" l="l"/>
              <a:pathLst>
                <a:path h="13920113" w="24669542">
                  <a:moveTo>
                    <a:pt x="0" y="0"/>
                  </a:moveTo>
                  <a:lnTo>
                    <a:pt x="24669542" y="0"/>
                  </a:lnTo>
                  <a:lnTo>
                    <a:pt x="24669542" y="13920113"/>
                  </a:lnTo>
                  <a:lnTo>
                    <a:pt x="0" y="13920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5000"/>
              </a:blip>
              <a:stretch>
                <a:fillRect l="-5139" t="0" r="-5139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10562320" y="469090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5921527" y="763499"/>
              <a:ext cx="3312017" cy="1656009"/>
            </a:xfrm>
            <a:custGeom>
              <a:avLst/>
              <a:gdLst/>
              <a:ahLst/>
              <a:cxnLst/>
              <a:rect r="r" b="b" t="t" l="l"/>
              <a:pathLst>
                <a:path h="1656009" w="3312017">
                  <a:moveTo>
                    <a:pt x="0" y="0"/>
                  </a:moveTo>
                  <a:lnTo>
                    <a:pt x="3312017" y="0"/>
                  </a:lnTo>
                  <a:lnTo>
                    <a:pt x="3312017" y="1656009"/>
                  </a:lnTo>
                  <a:lnTo>
                    <a:pt x="0" y="16560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4327895" y="285592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2749895"/>
            <a:ext cx="15995609" cy="7537105"/>
            <a:chOff x="0" y="0"/>
            <a:chExt cx="21327478" cy="1004947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10049477"/>
            </a:xfrm>
            <a:custGeom>
              <a:avLst/>
              <a:gdLst/>
              <a:ahLst/>
              <a:cxnLst/>
              <a:rect r="r" b="b" t="t" l="l"/>
              <a:pathLst>
                <a:path h="10049477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10049477"/>
                  </a:lnTo>
                  <a:lnTo>
                    <a:pt x="0" y="1004947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0456" t="0" r="-10456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33350"/>
              <a:ext cx="21327478" cy="1018282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1102995" indent="-551498" lvl="1">
                <a:lnSpc>
                  <a:spcPts val="5586"/>
                </a:lnSpc>
                <a:buFont typeface="Arial"/>
                <a:buChar char="•"/>
              </a:pP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Including TrueType Fonts in Your File</a:t>
              </a:r>
            </a:p>
            <a:p>
              <a:pPr algn="l" marL="994410" indent="-497205" lvl="1">
                <a:lnSpc>
                  <a:spcPts val="4788"/>
                </a:lnSpc>
                <a:buFont typeface="Arial"/>
                <a:buChar char="•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Select the following options in order: “File”, “Save As”, “Tools” (or “Options”), </a:t>
              </a:r>
            </a:p>
            <a:p>
              <a:pPr algn="l" marL="993953" indent="-496976" lvl="1">
                <a:lnSpc>
                  <a:spcPts val="4788"/>
                </a:lnSpc>
                <a:buFont typeface="Arial"/>
                <a:buChar char="•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“Save options”, or “Include fonts in file”. </a:t>
              </a:r>
            </a:p>
            <a:p>
              <a:pPr algn="l">
                <a:lnSpc>
                  <a:spcPts val="4788"/>
                </a:lnSpc>
              </a:pPr>
            </a:p>
            <a:p>
              <a:pPr algn="l" marL="1102995" indent="-551498" lvl="1">
                <a:lnSpc>
                  <a:spcPts val="5586"/>
                </a:lnSpc>
                <a:buFont typeface="Arial"/>
                <a:buChar char="•"/>
              </a:pP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Alternatively:</a:t>
              </a:r>
            </a:p>
            <a:p>
              <a:pPr algn="l" marL="994410" indent="-497205" lvl="1">
                <a:lnSpc>
                  <a:spcPts val="4788"/>
                </a:lnSpc>
                <a:buFont typeface="Arial"/>
                <a:buChar char="•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Select “File”, “Save As”, “Embed True Type” (Include True Type fonts). Name your file according to the following format:</a:t>
              </a:r>
            </a:p>
            <a:p>
              <a:pPr algn="l" marL="994410" indent="-497205" lvl="1">
                <a:lnSpc>
                  <a:spcPts val="4788"/>
                </a:lnSpc>
                <a:buFont typeface="Arial"/>
                <a:buChar char="•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S-P_yazar.ppt</a:t>
              </a:r>
            </a:p>
            <a:p>
              <a:pPr algn="l" marL="994410" indent="-497205" lvl="1">
                <a:lnSpc>
                  <a:spcPts val="4788"/>
                </a:lnSpc>
                <a:buFont typeface="Arial"/>
                <a:buChar char="•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S: Session number/Name, P: Presentation order</a:t>
              </a:r>
            </a:p>
            <a:p>
              <a:pPr algn="l" marL="994410" indent="-497205" lvl="1">
                <a:lnSpc>
                  <a:spcPts val="4788"/>
                </a:lnSpc>
                <a:buFont typeface="Arial"/>
                <a:buChar char="•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Example: 5-3_Smith.ppt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028700" y="1908396"/>
            <a:ext cx="3873083" cy="20734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</a:p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Save Fi</a:t>
            </a: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le</a:t>
            </a:r>
          </a:p>
          <a:p>
            <a:pPr algn="ctr">
              <a:lnSpc>
                <a:spcPts val="5184"/>
              </a:lnSpc>
            </a:pPr>
          </a:p>
        </p:txBody>
      </p:sp>
      <p:grpSp>
        <p:nvGrpSpPr>
          <p:cNvPr name="Group 6" id="6"/>
          <p:cNvGrpSpPr/>
          <p:nvPr/>
        </p:nvGrpSpPr>
        <p:grpSpPr>
          <a:xfrm rot="0">
            <a:off x="0" y="0"/>
            <a:ext cx="18502157" cy="10440085"/>
            <a:chOff x="0" y="0"/>
            <a:chExt cx="24669542" cy="1392011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669542" cy="13920113"/>
            </a:xfrm>
            <a:custGeom>
              <a:avLst/>
              <a:gdLst/>
              <a:ahLst/>
              <a:cxnLst/>
              <a:rect r="r" b="b" t="t" l="l"/>
              <a:pathLst>
                <a:path h="13920113" w="24669542">
                  <a:moveTo>
                    <a:pt x="0" y="0"/>
                  </a:moveTo>
                  <a:lnTo>
                    <a:pt x="24669542" y="0"/>
                  </a:lnTo>
                  <a:lnTo>
                    <a:pt x="24669542" y="13920113"/>
                  </a:lnTo>
                  <a:lnTo>
                    <a:pt x="0" y="13920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5000"/>
              </a:blip>
              <a:stretch>
                <a:fillRect l="-5139" t="0" r="-5139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10562320" y="469090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5921527" y="763499"/>
              <a:ext cx="3312017" cy="1656009"/>
            </a:xfrm>
            <a:custGeom>
              <a:avLst/>
              <a:gdLst/>
              <a:ahLst/>
              <a:cxnLst/>
              <a:rect r="r" b="b" t="t" l="l"/>
              <a:pathLst>
                <a:path h="1656009" w="3312017">
                  <a:moveTo>
                    <a:pt x="0" y="0"/>
                  </a:moveTo>
                  <a:lnTo>
                    <a:pt x="3312017" y="0"/>
                  </a:lnTo>
                  <a:lnTo>
                    <a:pt x="3312017" y="1656009"/>
                  </a:lnTo>
                  <a:lnTo>
                    <a:pt x="0" y="16560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4327895" y="285592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63691" y="3278033"/>
            <a:ext cx="15995609" cy="7049432"/>
            <a:chOff x="0" y="0"/>
            <a:chExt cx="21327478" cy="93992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9525"/>
              <a:ext cx="21327478" cy="938971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31316" indent="-465658" lvl="1">
                <a:lnSpc>
                  <a:spcPts val="4082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This presentation template is designed for use at the Academic Studies Congress.</a:t>
              </a:r>
            </a:p>
            <a:p>
              <a:pPr algn="l">
                <a:lnSpc>
                  <a:spcPts val="4082"/>
                </a:lnSpc>
              </a:pPr>
            </a:p>
            <a:p>
              <a:pPr algn="l" marL="931316" indent="-465658" lvl="1">
                <a:lnSpc>
                  <a:spcPts val="4082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Images should be high resolution</a:t>
              </a: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(minimum 300 DPI)</a:t>
              </a: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and font sizes must be legible from the back of the room..</a:t>
              </a:r>
            </a:p>
            <a:p>
              <a:pPr algn="l">
                <a:lnSpc>
                  <a:spcPts val="4082"/>
                </a:lnSpc>
              </a:pPr>
            </a:p>
            <a:p>
              <a:pPr algn="l" marL="931316" indent="-465658" lvl="1">
                <a:lnSpc>
                  <a:spcPts val="4082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Please be present in the hall or on the online platform before your session starts. </a:t>
              </a:r>
            </a:p>
            <a:p>
              <a:pPr algn="l">
                <a:lnSpc>
                  <a:spcPts val="4082"/>
                </a:lnSpc>
              </a:pPr>
            </a:p>
            <a:p>
              <a:pPr algn="l" marL="931545" indent="-465772" lvl="1">
                <a:lnSpc>
                  <a:spcPts val="4082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Bring your presentation on a </a:t>
              </a: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flash drive</a:t>
              </a: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to the control desk and test it before the session begins</a:t>
              </a:r>
            </a:p>
            <a:p>
              <a:pPr algn="l" marL="931545" indent="-465772" lvl="1">
                <a:lnSpc>
                  <a:spcPts val="4082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200916" y="2884270"/>
            <a:ext cx="5174159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General Information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0" y="0"/>
            <a:ext cx="18502157" cy="10440085"/>
            <a:chOff x="0" y="0"/>
            <a:chExt cx="24669542" cy="1392011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669542" cy="13920113"/>
            </a:xfrm>
            <a:custGeom>
              <a:avLst/>
              <a:gdLst/>
              <a:ahLst/>
              <a:cxnLst/>
              <a:rect r="r" b="b" t="t" l="l"/>
              <a:pathLst>
                <a:path h="13920113" w="24669542">
                  <a:moveTo>
                    <a:pt x="0" y="0"/>
                  </a:moveTo>
                  <a:lnTo>
                    <a:pt x="24669542" y="0"/>
                  </a:lnTo>
                  <a:lnTo>
                    <a:pt x="24669542" y="13920113"/>
                  </a:lnTo>
                  <a:lnTo>
                    <a:pt x="0" y="13920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5000"/>
              </a:blip>
              <a:stretch>
                <a:fillRect l="-5139" t="0" r="-5139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10562320" y="469090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5921527" y="763499"/>
              <a:ext cx="3312017" cy="1656009"/>
            </a:xfrm>
            <a:custGeom>
              <a:avLst/>
              <a:gdLst/>
              <a:ahLst/>
              <a:cxnLst/>
              <a:rect r="r" b="b" t="t" l="l"/>
              <a:pathLst>
                <a:path h="1656009" w="3312017">
                  <a:moveTo>
                    <a:pt x="0" y="0"/>
                  </a:moveTo>
                  <a:lnTo>
                    <a:pt x="3312017" y="0"/>
                  </a:lnTo>
                  <a:lnTo>
                    <a:pt x="3312017" y="1656009"/>
                  </a:lnTo>
                  <a:lnTo>
                    <a:pt x="0" y="16560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4327895" y="285592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7300" y="2668743"/>
            <a:ext cx="16204787" cy="7049432"/>
            <a:chOff x="0" y="0"/>
            <a:chExt cx="21606383" cy="93992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606377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606377">
                  <a:moveTo>
                    <a:pt x="0" y="0"/>
                  </a:moveTo>
                  <a:lnTo>
                    <a:pt x="21606377" y="0"/>
                  </a:lnTo>
                  <a:lnTo>
                    <a:pt x="21606377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460" t="0" r="-5169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1606383" cy="94373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31316" indent="-465658" lvl="1">
                <a:lnSpc>
                  <a:spcPts val="4536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Duration: Maximum 15 minutes for </a:t>
              </a: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presentation + 5 minutes</a:t>
              </a: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for Q&amp;A</a:t>
              </a:r>
            </a:p>
            <a:p>
              <a:pPr algn="l">
                <a:lnSpc>
                  <a:spcPts val="4536"/>
                </a:lnSpc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</a:p>
            <a:p>
              <a:pPr algn="l" marL="1508760" indent="-502920" lvl="2">
                <a:lnSpc>
                  <a:spcPts val="3888"/>
                </a:lnSpc>
                <a:buFont typeface="Arial"/>
                <a:buChar char="⚬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The session chair may adjust the timing based on the session's intensity.</a:t>
              </a:r>
            </a:p>
            <a:p>
              <a:pPr algn="l" marL="1508760" indent="-502920" lvl="2">
                <a:lnSpc>
                  <a:spcPts val="3888"/>
                </a:lnSpc>
                <a:buFont typeface="Arial"/>
                <a:buChar char="⚬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Recommended length: Maximum 15 slides (including title and conclusion). 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761525" y="3860676"/>
            <a:ext cx="5223570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Presentation Format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0" y="0"/>
            <a:ext cx="18502157" cy="10440085"/>
            <a:chOff x="0" y="0"/>
            <a:chExt cx="24669542" cy="1392011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669542" cy="13920113"/>
            </a:xfrm>
            <a:custGeom>
              <a:avLst/>
              <a:gdLst/>
              <a:ahLst/>
              <a:cxnLst/>
              <a:rect r="r" b="b" t="t" l="l"/>
              <a:pathLst>
                <a:path h="13920113" w="24669542">
                  <a:moveTo>
                    <a:pt x="0" y="0"/>
                  </a:moveTo>
                  <a:lnTo>
                    <a:pt x="24669542" y="0"/>
                  </a:lnTo>
                  <a:lnTo>
                    <a:pt x="24669542" y="13920113"/>
                  </a:lnTo>
                  <a:lnTo>
                    <a:pt x="0" y="13920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5000"/>
              </a:blip>
              <a:stretch>
                <a:fillRect l="-5139" t="0" r="-5139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10562320" y="469090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5921527" y="763499"/>
              <a:ext cx="3312017" cy="1656009"/>
            </a:xfrm>
            <a:custGeom>
              <a:avLst/>
              <a:gdLst/>
              <a:ahLst/>
              <a:cxnLst/>
              <a:rect r="r" b="b" t="t" l="l"/>
              <a:pathLst>
                <a:path h="1656009" w="3312017">
                  <a:moveTo>
                    <a:pt x="0" y="0"/>
                  </a:moveTo>
                  <a:lnTo>
                    <a:pt x="3312017" y="0"/>
                  </a:lnTo>
                  <a:lnTo>
                    <a:pt x="3312017" y="1656009"/>
                  </a:lnTo>
                  <a:lnTo>
                    <a:pt x="0" y="16560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4327895" y="285592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7300" y="2912845"/>
            <a:ext cx="15995609" cy="7049432"/>
            <a:chOff x="0" y="0"/>
            <a:chExt cx="21327478" cy="93992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1327478" cy="94373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31316" indent="-465658" lvl="1">
                <a:lnSpc>
                  <a:spcPts val="4536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Summarize the 3-6 most important topics of your work.</a:t>
              </a:r>
            </a:p>
            <a:p>
              <a:pPr algn="l">
                <a:lnSpc>
                  <a:spcPts val="4536"/>
                </a:lnSpc>
              </a:pPr>
            </a:p>
            <a:p>
              <a:pPr algn="l" marL="1585912" indent="-528638" lvl="2">
                <a:lnSpc>
                  <a:spcPts val="4860"/>
                </a:lnSpc>
                <a:buFont typeface="Arial"/>
                <a:buChar char="⚬"/>
              </a:pPr>
              <a:r>
                <a:rPr lang="en-US" sz="4500">
                  <a:solidFill>
                    <a:srgbClr val="002060"/>
                  </a:solidFill>
                  <a:latin typeface="Aptos"/>
                  <a:ea typeface="Aptos"/>
                  <a:cs typeface="Aptos"/>
                  <a:sym typeface="Aptos"/>
                </a:rPr>
                <a:t>Bulleted Text List – Level 1</a:t>
              </a:r>
            </a:p>
            <a:p>
              <a:pPr algn="l" marL="1314450" indent="-438150" lvl="2">
                <a:lnSpc>
                  <a:spcPts val="3240"/>
                </a:lnSpc>
                <a:buFont typeface="Arial"/>
                <a:buChar char="⚬"/>
              </a:pPr>
              <a:r>
                <a:rPr lang="en-US" sz="30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Bullet Point – Level 1</a:t>
              </a:r>
            </a:p>
            <a:p>
              <a:pPr algn="l" marL="1314450" indent="-438150" lvl="2">
                <a:lnSpc>
                  <a:spcPts val="3240"/>
                </a:lnSpc>
                <a:buFont typeface="Arial"/>
                <a:buChar char="⚬"/>
              </a:pPr>
              <a:r>
                <a:rPr lang="en-US" sz="30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Bullet Point – Level 2</a:t>
              </a:r>
            </a:p>
            <a:p>
              <a:pPr algn="l" marL="1585912" indent="-528638" lvl="2">
                <a:lnSpc>
                  <a:spcPts val="4860"/>
                </a:lnSpc>
                <a:buFont typeface="Arial"/>
                <a:buChar char="⚬"/>
              </a:pPr>
              <a:r>
                <a:rPr lang="en-US" sz="4500">
                  <a:solidFill>
                    <a:srgbClr val="002060"/>
                  </a:solidFill>
                  <a:latin typeface="Aptos"/>
                  <a:ea typeface="Aptos"/>
                  <a:cs typeface="Aptos"/>
                  <a:sym typeface="Aptos"/>
                </a:rPr>
                <a:t>Bulleted Text List – Level 1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890901" y="3860676"/>
            <a:ext cx="1884164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Outline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0" y="0"/>
            <a:ext cx="18502157" cy="10440085"/>
            <a:chOff x="0" y="0"/>
            <a:chExt cx="24669542" cy="1392011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669542" cy="13920113"/>
            </a:xfrm>
            <a:custGeom>
              <a:avLst/>
              <a:gdLst/>
              <a:ahLst/>
              <a:cxnLst/>
              <a:rect r="r" b="b" t="t" l="l"/>
              <a:pathLst>
                <a:path h="13920113" w="24669542">
                  <a:moveTo>
                    <a:pt x="0" y="0"/>
                  </a:moveTo>
                  <a:lnTo>
                    <a:pt x="24669542" y="0"/>
                  </a:lnTo>
                  <a:lnTo>
                    <a:pt x="24669542" y="13920113"/>
                  </a:lnTo>
                  <a:lnTo>
                    <a:pt x="0" y="13920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5000"/>
              </a:blip>
              <a:stretch>
                <a:fillRect l="-5139" t="0" r="-5139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10562320" y="469090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5921527" y="763499"/>
              <a:ext cx="3312017" cy="1656009"/>
            </a:xfrm>
            <a:custGeom>
              <a:avLst/>
              <a:gdLst/>
              <a:ahLst/>
              <a:cxnLst/>
              <a:rect r="r" b="b" t="t" l="l"/>
              <a:pathLst>
                <a:path h="1656009" w="3312017">
                  <a:moveTo>
                    <a:pt x="0" y="0"/>
                  </a:moveTo>
                  <a:lnTo>
                    <a:pt x="3312017" y="0"/>
                  </a:lnTo>
                  <a:lnTo>
                    <a:pt x="3312017" y="1656009"/>
                  </a:lnTo>
                  <a:lnTo>
                    <a:pt x="0" y="16560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4327895" y="285592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7300" y="2668743"/>
            <a:ext cx="15995609" cy="7049432"/>
            <a:chOff x="0" y="0"/>
            <a:chExt cx="21327478" cy="93992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1327478" cy="94373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32383" indent="-466192" lvl="1">
                <a:lnSpc>
                  <a:spcPts val="4536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This slide summarizes the aims – objectives – and motivation for your study. For example, list the 3-5 most important goals you aim to achieve with your study.</a:t>
              </a:r>
            </a:p>
            <a:p>
              <a:pPr algn="l">
                <a:lnSpc>
                  <a:spcPts val="4536"/>
                </a:lnSpc>
              </a:pPr>
            </a:p>
            <a:p>
              <a:pPr algn="l" marL="1585912" indent="-528638" lvl="2">
                <a:lnSpc>
                  <a:spcPts val="4860"/>
                </a:lnSpc>
                <a:buFont typeface="Arial"/>
                <a:buChar char="⚬"/>
              </a:pPr>
              <a:r>
                <a:rPr lang="en-US" sz="4500">
                  <a:solidFill>
                    <a:srgbClr val="002060"/>
                  </a:solidFill>
                  <a:latin typeface="Aptos"/>
                  <a:ea typeface="Aptos"/>
                  <a:cs typeface="Aptos"/>
                  <a:sym typeface="Aptos"/>
                </a:rPr>
                <a:t>Bulleted Text List – Level 1</a:t>
              </a:r>
            </a:p>
            <a:p>
              <a:pPr algn="l" marL="1314450" indent="-438150" lvl="2">
                <a:lnSpc>
                  <a:spcPts val="3240"/>
                </a:lnSpc>
                <a:buFont typeface="Arial"/>
                <a:buChar char="⚬"/>
              </a:pPr>
              <a:r>
                <a:rPr lang="en-US" sz="3000" i="true">
                  <a:solidFill>
                    <a:srgbClr val="002060"/>
                  </a:solidFill>
                  <a:latin typeface="Aptos Italics"/>
                  <a:ea typeface="Aptos Italics"/>
                  <a:cs typeface="Aptos Italics"/>
                  <a:sym typeface="Aptos Italics"/>
                </a:rPr>
                <a:t>Bullet Point – Level 2</a:t>
              </a:r>
            </a:p>
            <a:p>
              <a:pPr algn="l" marL="1314450" indent="-438150" lvl="2">
                <a:lnSpc>
                  <a:spcPts val="3240"/>
                </a:lnSpc>
                <a:buFont typeface="Arial"/>
                <a:buChar char="⚬"/>
              </a:pPr>
              <a:r>
                <a:rPr lang="en-US" sz="3000" i="true">
                  <a:solidFill>
                    <a:srgbClr val="002060"/>
                  </a:solidFill>
                  <a:latin typeface="Aptos Italics"/>
                  <a:ea typeface="Aptos Italics"/>
                  <a:cs typeface="Aptos Italics"/>
                  <a:sym typeface="Aptos Italics"/>
                </a:rPr>
                <a:t>Bullet Point – Level 2</a:t>
              </a:r>
            </a:p>
            <a:p>
              <a:pPr algn="l" marL="1585912" indent="-528638" lvl="2">
                <a:lnSpc>
                  <a:spcPts val="4860"/>
                </a:lnSpc>
                <a:buFont typeface="Arial"/>
                <a:buChar char="⚬"/>
              </a:pPr>
              <a:r>
                <a:rPr lang="en-US" sz="4500">
                  <a:solidFill>
                    <a:srgbClr val="002060"/>
                  </a:solidFill>
                  <a:latin typeface="Aptos"/>
                  <a:ea typeface="Aptos"/>
                  <a:cs typeface="Aptos"/>
                  <a:sym typeface="Aptos"/>
                </a:rPr>
                <a:t>Bulleted Text List – Level 1</a:t>
              </a:r>
            </a:p>
            <a:p>
              <a:pPr algn="l" marL="1480185" indent="-493395" lvl="2">
                <a:lnSpc>
                  <a:spcPts val="4536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761525" y="2640168"/>
            <a:ext cx="2656582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Objectives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0" y="0"/>
            <a:ext cx="18502157" cy="10440085"/>
            <a:chOff x="0" y="0"/>
            <a:chExt cx="24669542" cy="1392011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669542" cy="13920113"/>
            </a:xfrm>
            <a:custGeom>
              <a:avLst/>
              <a:gdLst/>
              <a:ahLst/>
              <a:cxnLst/>
              <a:rect r="r" b="b" t="t" l="l"/>
              <a:pathLst>
                <a:path h="13920113" w="24669542">
                  <a:moveTo>
                    <a:pt x="0" y="0"/>
                  </a:moveTo>
                  <a:lnTo>
                    <a:pt x="24669542" y="0"/>
                  </a:lnTo>
                  <a:lnTo>
                    <a:pt x="24669542" y="13920113"/>
                  </a:lnTo>
                  <a:lnTo>
                    <a:pt x="0" y="13920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5000"/>
              </a:blip>
              <a:stretch>
                <a:fillRect l="-5139" t="0" r="-5139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10562320" y="469090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5921527" y="763499"/>
              <a:ext cx="3312017" cy="1656009"/>
            </a:xfrm>
            <a:custGeom>
              <a:avLst/>
              <a:gdLst/>
              <a:ahLst/>
              <a:cxnLst/>
              <a:rect r="r" b="b" t="t" l="l"/>
              <a:pathLst>
                <a:path h="1656009" w="3312017">
                  <a:moveTo>
                    <a:pt x="0" y="0"/>
                  </a:moveTo>
                  <a:lnTo>
                    <a:pt x="3312017" y="0"/>
                  </a:lnTo>
                  <a:lnTo>
                    <a:pt x="3312017" y="1656009"/>
                  </a:lnTo>
                  <a:lnTo>
                    <a:pt x="0" y="16560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4327895" y="285592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63691" y="2668743"/>
            <a:ext cx="15995609" cy="7049432"/>
            <a:chOff x="0" y="0"/>
            <a:chExt cx="21327478" cy="93992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47625"/>
              <a:ext cx="21327478" cy="935161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822503" indent="-411251" lvl="1">
                <a:lnSpc>
                  <a:spcPts val="3110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Use black or another dark color for text.</a:t>
              </a:r>
            </a:p>
            <a:p>
              <a:pPr algn="l">
                <a:lnSpc>
                  <a:spcPts val="3110"/>
                </a:lnSpc>
              </a:pPr>
            </a:p>
            <a:p>
              <a:pPr algn="l" marL="1508760" indent="-502920" lvl="2">
                <a:lnSpc>
                  <a:spcPts val="3110"/>
                </a:lnSpc>
                <a:buFont typeface="Arial"/>
                <a:buChar char="⚬"/>
              </a:pPr>
              <a:r>
                <a:rPr lang="en-US" b="true" sz="3600">
                  <a:solidFill>
                    <a:srgbClr val="00206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Ensure maximum contrast with a white background. </a:t>
              </a:r>
            </a:p>
            <a:p>
              <a:pPr algn="l" marL="1508760" indent="-502920" lvl="2">
                <a:lnSpc>
                  <a:spcPts val="3110"/>
                </a:lnSpc>
                <a:buFont typeface="Arial"/>
                <a:buChar char="⚬"/>
              </a:pPr>
              <a:r>
                <a:rPr lang="en-US" sz="3600">
                  <a:solidFill>
                    <a:srgbClr val="002060"/>
                  </a:solidFill>
                  <a:latin typeface="Aptos"/>
                  <a:ea typeface="Aptos"/>
                  <a:cs typeface="Aptos"/>
                  <a:sym typeface="Aptos"/>
                </a:rPr>
                <a:t>Font Types: Calibri or Arial.</a:t>
              </a:r>
            </a:p>
            <a:p>
              <a:pPr algn="l" marL="1383030" indent="-461010" lvl="2">
                <a:lnSpc>
                  <a:spcPts val="2851"/>
                </a:lnSpc>
              </a:pPr>
            </a:p>
            <a:p>
              <a:pPr algn="l" marL="714375" indent="-357188" lvl="1">
                <a:lnSpc>
                  <a:spcPts val="2592"/>
                </a:lnSpc>
                <a:buFont typeface="Arial"/>
                <a:buChar char="•"/>
              </a:pPr>
              <a:r>
                <a:rPr lang="en-US" b="true" sz="30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Font Types: Calibri or Arial.</a:t>
              </a:r>
            </a:p>
            <a:p>
              <a:pPr algn="l" marL="785812" indent="-392906" lvl="1">
                <a:lnSpc>
                  <a:spcPts val="2851"/>
                </a:lnSpc>
              </a:pPr>
            </a:p>
            <a:p>
              <a:pPr algn="l" marL="714375" indent="-357188" lvl="1">
                <a:lnSpc>
                  <a:spcPts val="2592"/>
                </a:lnSpc>
                <a:buFont typeface="Arial"/>
                <a:buChar char="•"/>
              </a:pPr>
              <a:r>
                <a:rPr lang="en-US" b="true" sz="30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Main text: 32 pt.</a:t>
              </a:r>
            </a:p>
            <a:p>
              <a:pPr algn="l" marL="785812" indent="-392906" lvl="1">
                <a:lnSpc>
                  <a:spcPts val="2851"/>
                </a:lnSpc>
              </a:pPr>
            </a:p>
            <a:p>
              <a:pPr algn="l" marL="714375" indent="-357188" lvl="1">
                <a:lnSpc>
                  <a:spcPts val="2592"/>
                </a:lnSpc>
                <a:buFont typeface="Arial"/>
                <a:buChar char="•"/>
              </a:pPr>
              <a:r>
                <a:rPr lang="en-US" b="true" sz="30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Secondary text: 28 pt.</a:t>
              </a:r>
            </a:p>
            <a:p>
              <a:pPr algn="l" marL="785812" indent="-392906" lvl="1">
                <a:lnSpc>
                  <a:spcPts val="2851"/>
                </a:lnSpc>
              </a:pPr>
            </a:p>
            <a:p>
              <a:pPr algn="l" marL="768667" indent="-384334" lvl="1">
                <a:lnSpc>
                  <a:spcPts val="2851"/>
                </a:lnSpc>
                <a:buFont typeface="Arial"/>
                <a:buChar char="•"/>
              </a:pPr>
              <a:r>
                <a:rPr lang="en-US" b="true" sz="33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Minimum text: </a:t>
              </a:r>
              <a:r>
                <a:rPr lang="en-US" sz="33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24 pt (Do not use fonts smaller than 24 pt). Fonts smaller than 24 points (e.g., 20 points) are too small, so avoid using them.</a:t>
              </a:r>
            </a:p>
            <a:p>
              <a:pPr algn="l" marL="1454468" indent="-484822" lvl="2">
                <a:lnSpc>
                  <a:spcPts val="2851"/>
                </a:lnSpc>
                <a:buFont typeface="Arial"/>
                <a:buChar char="⚬"/>
              </a:pPr>
              <a:r>
                <a:rPr lang="en-US" b="true" sz="33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Warning:</a:t>
              </a:r>
              <a:r>
                <a:rPr lang="en-US" sz="33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 Yellow, gray, pink, or light blue colors may look good on a screen but may become unreadable when projected.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761525" y="2640168"/>
            <a:ext cx="5332512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Colors and Font Sizes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0" y="0"/>
            <a:ext cx="18502157" cy="10440085"/>
            <a:chOff x="0" y="0"/>
            <a:chExt cx="24669542" cy="1392011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669542" cy="13920113"/>
            </a:xfrm>
            <a:custGeom>
              <a:avLst/>
              <a:gdLst/>
              <a:ahLst/>
              <a:cxnLst/>
              <a:rect r="r" b="b" t="t" l="l"/>
              <a:pathLst>
                <a:path h="13920113" w="24669542">
                  <a:moveTo>
                    <a:pt x="0" y="0"/>
                  </a:moveTo>
                  <a:lnTo>
                    <a:pt x="24669542" y="0"/>
                  </a:lnTo>
                  <a:lnTo>
                    <a:pt x="24669542" y="13920113"/>
                  </a:lnTo>
                  <a:lnTo>
                    <a:pt x="0" y="13920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5000"/>
              </a:blip>
              <a:stretch>
                <a:fillRect l="-5139" t="0" r="-5139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10562320" y="469090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5921527" y="763499"/>
              <a:ext cx="3312017" cy="1656009"/>
            </a:xfrm>
            <a:custGeom>
              <a:avLst/>
              <a:gdLst/>
              <a:ahLst/>
              <a:cxnLst/>
              <a:rect r="r" b="b" t="t" l="l"/>
              <a:pathLst>
                <a:path h="1656009" w="3312017">
                  <a:moveTo>
                    <a:pt x="0" y="0"/>
                  </a:moveTo>
                  <a:lnTo>
                    <a:pt x="3312017" y="0"/>
                  </a:lnTo>
                  <a:lnTo>
                    <a:pt x="3312017" y="1656009"/>
                  </a:lnTo>
                  <a:lnTo>
                    <a:pt x="0" y="16560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4327895" y="285592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7300" y="2668743"/>
            <a:ext cx="15995609" cy="7049433"/>
            <a:chOff x="0" y="0"/>
            <a:chExt cx="21327478" cy="939924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9399242"/>
            </a:xfrm>
            <a:custGeom>
              <a:avLst/>
              <a:gdLst/>
              <a:ahLst/>
              <a:cxnLst/>
              <a:rect r="r" b="b" t="t" l="l"/>
              <a:pathLst>
                <a:path h="9399242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42"/>
                  </a:lnTo>
                  <a:lnTo>
                    <a:pt x="0" y="939924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9050"/>
              <a:ext cx="21327478" cy="941829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822960" indent="-411480" lvl="1">
                <a:lnSpc>
                  <a:spcPts val="3888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Ensure that fonts, labels, and all other text are readable.</a:t>
              </a:r>
            </a:p>
            <a:p>
              <a:pPr algn="l" marL="822960" indent="-411480" lvl="1">
                <a:lnSpc>
                  <a:spcPts val="3888"/>
                </a:lnSpc>
              </a:pPr>
            </a:p>
            <a:p>
              <a:pPr algn="just" marL="822960" indent="-411480" lvl="1">
                <a:lnSpc>
                  <a:spcPts val="3888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It's good practice to add a short sentence or two summarizing the topic you've discussed at the bottom of each slide. This will be helpful for viewers who couldn't hear your verbal explanations.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656910" y="3651446"/>
            <a:ext cx="5332512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Colors and Font Sizes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0" y="0"/>
            <a:ext cx="18502157" cy="10440085"/>
            <a:chOff x="0" y="0"/>
            <a:chExt cx="24669542" cy="1392011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669542" cy="13920113"/>
            </a:xfrm>
            <a:custGeom>
              <a:avLst/>
              <a:gdLst/>
              <a:ahLst/>
              <a:cxnLst/>
              <a:rect r="r" b="b" t="t" l="l"/>
              <a:pathLst>
                <a:path h="13920113" w="24669542">
                  <a:moveTo>
                    <a:pt x="0" y="0"/>
                  </a:moveTo>
                  <a:lnTo>
                    <a:pt x="24669542" y="0"/>
                  </a:lnTo>
                  <a:lnTo>
                    <a:pt x="24669542" y="13920113"/>
                  </a:lnTo>
                  <a:lnTo>
                    <a:pt x="0" y="13920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5000"/>
              </a:blip>
              <a:stretch>
                <a:fillRect l="-5139" t="0" r="-5139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10562320" y="469090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5921527" y="763499"/>
              <a:ext cx="3312017" cy="1656009"/>
            </a:xfrm>
            <a:custGeom>
              <a:avLst/>
              <a:gdLst/>
              <a:ahLst/>
              <a:cxnLst/>
              <a:rect r="r" b="b" t="t" l="l"/>
              <a:pathLst>
                <a:path h="1656009" w="3312017">
                  <a:moveTo>
                    <a:pt x="0" y="0"/>
                  </a:moveTo>
                  <a:lnTo>
                    <a:pt x="3312017" y="0"/>
                  </a:lnTo>
                  <a:lnTo>
                    <a:pt x="3312017" y="1656009"/>
                  </a:lnTo>
                  <a:lnTo>
                    <a:pt x="0" y="16560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4327895" y="285592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7300" y="2668743"/>
            <a:ext cx="15995609" cy="7049433"/>
            <a:chOff x="0" y="0"/>
            <a:chExt cx="21327478" cy="939924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9399242"/>
            </a:xfrm>
            <a:custGeom>
              <a:avLst/>
              <a:gdLst/>
              <a:ahLst/>
              <a:cxnLst/>
              <a:rect r="r" b="b" t="t" l="l"/>
              <a:pathLst>
                <a:path h="9399242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42"/>
                  </a:lnTo>
                  <a:lnTo>
                    <a:pt x="0" y="939924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9050"/>
              <a:ext cx="21327478" cy="941829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859765" indent="-429882" lvl="1">
                <a:lnSpc>
                  <a:spcPts val="3084"/>
                </a:lnSpc>
                <a:buFont typeface="Arial"/>
                <a:buChar char="•"/>
              </a:pPr>
              <a:r>
                <a:rPr lang="en-US" b="true" sz="2856">
                  <a:solidFill>
                    <a:srgbClr val="44546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Keep the concepts as simple as possible.</a:t>
              </a:r>
            </a:p>
            <a:p>
              <a:pPr algn="l" marL="859765" indent="-429882" lvl="1">
                <a:lnSpc>
                  <a:spcPts val="3084"/>
                </a:lnSpc>
                <a:buFont typeface="Arial"/>
                <a:buChar char="•"/>
              </a:pPr>
              <a:r>
                <a:rPr lang="en-US" b="true" sz="2856">
                  <a:solidFill>
                    <a:srgbClr val="44546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Include only one main idea on each page. Avoid line breaks.</a:t>
              </a:r>
            </a:p>
            <a:p>
              <a:pPr algn="l" marL="826307" indent="-413153" lvl="1">
                <a:lnSpc>
                  <a:spcPts val="2884"/>
                </a:lnSpc>
                <a:buFont typeface="Arial"/>
                <a:buChar char="•"/>
              </a:pPr>
              <a:r>
                <a:rPr lang="en-US" sz="2671" i="true">
                  <a:solidFill>
                    <a:srgbClr val="44546A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Ensure your audience focuses on you rather than reading long texts.</a:t>
              </a:r>
            </a:p>
            <a:p>
              <a:pPr algn="l" marL="826307" indent="-413153" lvl="1">
                <a:lnSpc>
                  <a:spcPts val="2884"/>
                </a:lnSpc>
                <a:buFont typeface="Arial"/>
                <a:buChar char="•"/>
              </a:pPr>
              <a:r>
                <a:rPr lang="en-US" sz="2671" i="true">
                  <a:solidFill>
                    <a:srgbClr val="44546A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It is recommended to use a maximum of 30 words per page.</a:t>
              </a:r>
            </a:p>
            <a:p>
              <a:pPr algn="l" marL="826307" indent="-413153" lvl="1">
                <a:lnSpc>
                  <a:spcPts val="2884"/>
                </a:lnSpc>
                <a:buFont typeface="Arial"/>
                <a:buChar char="•"/>
              </a:pPr>
              <a:r>
                <a:rPr lang="en-US" sz="2671" i="true">
                  <a:solidFill>
                    <a:srgbClr val="44546A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It is recommended to have a maximum of 6 lines of text per page.</a:t>
              </a:r>
            </a:p>
            <a:p>
              <a:pPr algn="l" marL="826307" indent="-413153" lvl="1">
                <a:lnSpc>
                  <a:spcPts val="2884"/>
                </a:lnSpc>
              </a:pPr>
            </a:p>
            <a:p>
              <a:pPr algn="l" marL="855002" indent="-285001" lvl="2">
                <a:lnSpc>
                  <a:spcPts val="3084"/>
                </a:lnSpc>
                <a:buFont typeface="Arial"/>
                <a:buChar char="⚬"/>
              </a:pPr>
              <a:r>
                <a:rPr lang="en-US" b="true" sz="2856">
                  <a:solidFill>
                    <a:srgbClr val="44546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Use several simple shapes instead of one complex shape.</a:t>
              </a:r>
            </a:p>
            <a:p>
              <a:pPr algn="l" marL="821544" indent="-273848" lvl="2">
                <a:lnSpc>
                  <a:spcPts val="2884"/>
                </a:lnSpc>
                <a:buFont typeface="Arial"/>
                <a:buChar char="⚬"/>
              </a:pPr>
              <a:r>
                <a:rPr lang="en-US" sz="2671" i="true">
                  <a:solidFill>
                    <a:srgbClr val="44546A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Make copies of the pages you plan to refer to again later.</a:t>
              </a:r>
            </a:p>
            <a:p>
              <a:pPr algn="l" marL="821544" indent="-273848" lvl="2">
                <a:lnSpc>
                  <a:spcPts val="2884"/>
                </a:lnSpc>
                <a:buFont typeface="Arial"/>
                <a:buChar char="⚬"/>
              </a:pPr>
              <a:r>
                <a:rPr lang="en-US" sz="2671" i="true">
                  <a:solidFill>
                    <a:srgbClr val="44546A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It is recommended that you do not switch back and forth between pages during the presentation.</a:t>
              </a:r>
            </a:p>
            <a:p>
              <a:pPr algn="l" marL="821544" indent="-273848" lvl="2">
                <a:lnSpc>
                  <a:spcPts val="2884"/>
                </a:lnSpc>
                <a:buFont typeface="Arial"/>
                <a:buChar char="⚬"/>
              </a:pPr>
              <a:r>
                <a:rPr lang="en-US" sz="2671" i="true">
                  <a:solidFill>
                    <a:srgbClr val="44546A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It is recommended that you do not plan to return to a slide.</a:t>
              </a:r>
            </a:p>
            <a:p>
              <a:pPr algn="l" marL="821544" indent="-273848" lvl="2">
                <a:lnSpc>
                  <a:spcPts val="2884"/>
                </a:lnSpc>
              </a:pPr>
            </a:p>
            <a:p>
              <a:pPr algn="l" marL="783565" indent="-261188" lvl="2">
                <a:lnSpc>
                  <a:spcPts val="3084"/>
                </a:lnSpc>
                <a:buFont typeface="Arial"/>
                <a:buChar char="⚬"/>
              </a:pPr>
              <a:r>
                <a:rPr lang="en-US" b="true" sz="2856">
                  <a:solidFill>
                    <a:srgbClr val="44546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Since the projector will not be connected to a sound system, it is recommended that you do not use sound effects.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022569" y="2640168"/>
            <a:ext cx="4810423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General Guidelines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0" y="0"/>
            <a:ext cx="18502157" cy="10440085"/>
            <a:chOff x="0" y="0"/>
            <a:chExt cx="24669542" cy="1392011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669542" cy="13920113"/>
            </a:xfrm>
            <a:custGeom>
              <a:avLst/>
              <a:gdLst/>
              <a:ahLst/>
              <a:cxnLst/>
              <a:rect r="r" b="b" t="t" l="l"/>
              <a:pathLst>
                <a:path h="13920113" w="24669542">
                  <a:moveTo>
                    <a:pt x="0" y="0"/>
                  </a:moveTo>
                  <a:lnTo>
                    <a:pt x="24669542" y="0"/>
                  </a:lnTo>
                  <a:lnTo>
                    <a:pt x="24669542" y="13920113"/>
                  </a:lnTo>
                  <a:lnTo>
                    <a:pt x="0" y="13920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5000"/>
              </a:blip>
              <a:stretch>
                <a:fillRect l="-5139" t="0" r="-5139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10562320" y="469090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5921527" y="763499"/>
              <a:ext cx="3312017" cy="1656009"/>
            </a:xfrm>
            <a:custGeom>
              <a:avLst/>
              <a:gdLst/>
              <a:ahLst/>
              <a:cxnLst/>
              <a:rect r="r" b="b" t="t" l="l"/>
              <a:pathLst>
                <a:path h="1656009" w="3312017">
                  <a:moveTo>
                    <a:pt x="0" y="0"/>
                  </a:moveTo>
                  <a:lnTo>
                    <a:pt x="3312017" y="0"/>
                  </a:lnTo>
                  <a:lnTo>
                    <a:pt x="3312017" y="1656009"/>
                  </a:lnTo>
                  <a:lnTo>
                    <a:pt x="0" y="16560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4327895" y="285592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516209" y="2640168"/>
            <a:ext cx="4846737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Graphs and Figures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028700" y="3033932"/>
            <a:ext cx="15995609" cy="7049432"/>
            <a:chOff x="0" y="0"/>
            <a:chExt cx="21327478" cy="939924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1327473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21327478" cy="944686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31545" indent="-465772" lvl="1">
                <a:lnSpc>
                  <a:spcPts val="4662"/>
                </a:lnSpc>
                <a:buFont typeface="Arial"/>
                <a:buChar char="•"/>
              </a:pP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Simple Drawings</a:t>
              </a:r>
            </a:p>
            <a:p>
              <a:pPr algn="l" marL="632936" indent="-316468" lvl="1">
                <a:lnSpc>
                  <a:spcPts val="2830"/>
                </a:lnSpc>
                <a:buFont typeface="Arial"/>
                <a:buChar char="•"/>
              </a:pPr>
              <a:r>
                <a:rPr lang="en-US" sz="255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Simple drawings usually give the best results.</a:t>
              </a:r>
            </a:p>
            <a:p>
              <a:pPr algn="l" marL="632936" indent="-316468" lvl="1">
                <a:lnSpc>
                  <a:spcPts val="2830"/>
                </a:lnSpc>
                <a:buFont typeface="Arial"/>
                <a:buChar char="•"/>
              </a:pPr>
              <a:r>
                <a:rPr lang="en-US" sz="255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Make all lines thick enough.</a:t>
              </a:r>
            </a:p>
            <a:p>
              <a:pPr algn="l" marL="632936" indent="-316468" lvl="1">
                <a:lnSpc>
                  <a:spcPts val="2830"/>
                </a:lnSpc>
                <a:buFont typeface="Arial"/>
                <a:buChar char="•"/>
              </a:pPr>
              <a:r>
                <a:rPr lang="en-US" sz="255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Use dark colors to provide high contrast.</a:t>
              </a:r>
            </a:p>
            <a:p>
              <a:pPr algn="l" marL="632803" indent="-316401" lvl="1">
                <a:lnSpc>
                  <a:spcPts val="2830"/>
                </a:lnSpc>
                <a:buFont typeface="Arial"/>
                <a:buChar char="•"/>
              </a:pPr>
              <a:r>
                <a:rPr lang="en-US" sz="255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Dotted, dashed lines, or other special lines should be thick and distinct.</a:t>
              </a:r>
            </a:p>
            <a:p>
              <a:pPr algn="l">
                <a:lnSpc>
                  <a:spcPts val="2830"/>
                </a:lnSpc>
              </a:pPr>
            </a:p>
            <a:p>
              <a:pPr algn="l" marL="894898" indent="-447449" lvl="1">
                <a:lnSpc>
                  <a:spcPts val="4437"/>
                </a:lnSpc>
                <a:buFont typeface="Arial"/>
                <a:buChar char="•"/>
              </a:pPr>
              <a:r>
                <a:rPr lang="en-US" b="true" sz="3997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Font and Size</a:t>
              </a:r>
            </a:p>
            <a:p>
              <a:pPr algn="l" marL="632936" indent="-316468" lvl="1">
                <a:lnSpc>
                  <a:spcPts val="2830"/>
                </a:lnSpc>
                <a:buFont typeface="Arial"/>
                <a:buChar char="•"/>
              </a:pPr>
              <a:r>
                <a:rPr lang="en-US" sz="255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Ensure that the fonts used in the figures are larger than 24 points. Use Calibri or Arial fonts in the figures as well.</a:t>
              </a:r>
            </a:p>
            <a:p>
              <a:pPr algn="l" marL="632803" indent="-316401" lvl="1">
                <a:lnSpc>
                  <a:spcPts val="2830"/>
                </a:lnSpc>
                <a:buFont typeface="Arial"/>
                <a:buChar char="•"/>
              </a:pPr>
              <a:r>
                <a:rPr lang="en-US" sz="255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Avoid serif fonts such as Times New Roman. These fonts are suitable for printed materials but have poor readability on screens.</a:t>
              </a:r>
            </a:p>
            <a:p>
              <a:pPr algn="l">
                <a:lnSpc>
                  <a:spcPts val="2830"/>
                </a:lnSpc>
              </a:pPr>
            </a:p>
            <a:p>
              <a:pPr algn="l" marL="822960" indent="-411480" lvl="1">
                <a:lnSpc>
                  <a:spcPts val="3996"/>
                </a:lnSpc>
                <a:buFont typeface="Arial"/>
                <a:buChar char="•"/>
              </a:pPr>
              <a:r>
                <a:rPr lang="en-US" b="true" sz="36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Graphics</a:t>
              </a:r>
            </a:p>
            <a:p>
              <a:pPr algn="l" marL="632936" indent="-316468" lvl="1">
                <a:lnSpc>
                  <a:spcPts val="2830"/>
                </a:lnSpc>
                <a:buFont typeface="Arial"/>
                <a:buChar char="•"/>
              </a:pPr>
              <a:r>
                <a:rPr lang="en-US" sz="2550" i="true">
                  <a:solidFill>
                    <a:srgbClr val="002060"/>
                  </a:solidFill>
                  <a:latin typeface="Aptos Italics"/>
                  <a:ea typeface="Aptos Italics"/>
                  <a:cs typeface="Aptos Italics"/>
                  <a:sym typeface="Aptos Italics"/>
                </a:rPr>
                <a:t>Imported charts may have small fonts and thin lines. </a:t>
              </a:r>
            </a:p>
            <a:p>
              <a:pPr algn="l" marL="632936" indent="-316468" lvl="1">
                <a:lnSpc>
                  <a:spcPts val="2830"/>
                </a:lnSpc>
                <a:buFont typeface="Arial"/>
                <a:buChar char="•"/>
              </a:pPr>
              <a:r>
                <a:rPr lang="en-US" sz="2550" i="true">
                  <a:solidFill>
                    <a:srgbClr val="002060"/>
                  </a:solidFill>
                  <a:latin typeface="Aptos Italics"/>
                  <a:ea typeface="Aptos Italics"/>
                  <a:cs typeface="Aptos Italics"/>
                  <a:sym typeface="Aptos Italics"/>
                </a:rPr>
                <a:t>Correct these issues in the source program where the charts were created.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0" y="0"/>
            <a:ext cx="18502157" cy="10440085"/>
            <a:chOff x="0" y="0"/>
            <a:chExt cx="24669542" cy="1392011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669542" cy="13920113"/>
            </a:xfrm>
            <a:custGeom>
              <a:avLst/>
              <a:gdLst/>
              <a:ahLst/>
              <a:cxnLst/>
              <a:rect r="r" b="b" t="t" l="l"/>
              <a:pathLst>
                <a:path h="13920113" w="24669542">
                  <a:moveTo>
                    <a:pt x="0" y="0"/>
                  </a:moveTo>
                  <a:lnTo>
                    <a:pt x="24669542" y="0"/>
                  </a:lnTo>
                  <a:lnTo>
                    <a:pt x="24669542" y="13920113"/>
                  </a:lnTo>
                  <a:lnTo>
                    <a:pt x="0" y="13920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5000"/>
              </a:blip>
              <a:stretch>
                <a:fillRect l="-5139" t="0" r="-5139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10562320" y="469090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5921527" y="763499"/>
              <a:ext cx="3312017" cy="1656009"/>
            </a:xfrm>
            <a:custGeom>
              <a:avLst/>
              <a:gdLst/>
              <a:ahLst/>
              <a:cxnLst/>
              <a:rect r="r" b="b" t="t" l="l"/>
              <a:pathLst>
                <a:path h="1656009" w="3312017">
                  <a:moveTo>
                    <a:pt x="0" y="0"/>
                  </a:moveTo>
                  <a:lnTo>
                    <a:pt x="3312017" y="0"/>
                  </a:lnTo>
                  <a:lnTo>
                    <a:pt x="3312017" y="1656009"/>
                  </a:lnTo>
                  <a:lnTo>
                    <a:pt x="0" y="16560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4327895" y="285592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DAHRyKQTkBc</dc:identifier>
  <dcterms:modified xsi:type="dcterms:W3CDTF">2011-08-01T06:04:30Z</dcterms:modified>
  <cp:revision>1</cp:revision>
  <dc:title>XI. ASC sunum SABLONU-EN.pptx Kopyası</dc:title>
</cp:coreProperties>
</file>