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Calibri (MS) Bold Italics" charset="1" panose="020F07020304040A0204"/>
      <p:regular r:id="rId25"/>
    </p:embeddedFont>
    <p:embeddedFont>
      <p:font typeface="Arimo" charset="1" panose="020B060402020202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.png" Type="http://schemas.openxmlformats.org/officeDocument/2006/relationships/image"/><Relationship Id="rId6" Target="../media/image2.jpe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502157" cy="10440085"/>
          </a:xfrm>
          <a:custGeom>
            <a:avLst/>
            <a:gdLst/>
            <a:ahLst/>
            <a:cxnLst/>
            <a:rect r="r" b="b" t="t" l="l"/>
            <a:pathLst>
              <a:path h="10440085" w="18502157">
                <a:moveTo>
                  <a:pt x="0" y="0"/>
                </a:moveTo>
                <a:lnTo>
                  <a:pt x="18502157" y="0"/>
                </a:lnTo>
                <a:lnTo>
                  <a:pt x="18502157" y="10440085"/>
                </a:lnTo>
                <a:lnTo>
                  <a:pt x="0" y="10440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139" t="0" r="-5139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62927" y="5143500"/>
            <a:ext cx="16696373" cy="2256472"/>
            <a:chOff x="0" y="0"/>
            <a:chExt cx="22261830" cy="30086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261830" cy="3008630"/>
            </a:xfrm>
            <a:custGeom>
              <a:avLst/>
              <a:gdLst/>
              <a:ahLst/>
              <a:cxnLst/>
              <a:rect r="r" b="b" t="t" l="l"/>
              <a:pathLst>
                <a:path h="3008630" w="22261830">
                  <a:moveTo>
                    <a:pt x="787400" y="0"/>
                  </a:moveTo>
                  <a:lnTo>
                    <a:pt x="21474430" y="0"/>
                  </a:lnTo>
                  <a:cubicBezTo>
                    <a:pt x="21909300" y="0"/>
                    <a:pt x="22261830" y="352531"/>
                    <a:pt x="22261830" y="787400"/>
                  </a:cubicBezTo>
                  <a:lnTo>
                    <a:pt x="22261830" y="2221230"/>
                  </a:lnTo>
                  <a:cubicBezTo>
                    <a:pt x="22261830" y="2430061"/>
                    <a:pt x="22178873" y="2630340"/>
                    <a:pt x="22031206" y="2778006"/>
                  </a:cubicBezTo>
                  <a:cubicBezTo>
                    <a:pt x="21883540" y="2925672"/>
                    <a:pt x="21683263" y="3008630"/>
                    <a:pt x="21474430" y="3008630"/>
                  </a:cubicBezTo>
                  <a:lnTo>
                    <a:pt x="787400" y="3008630"/>
                  </a:lnTo>
                  <a:cubicBezTo>
                    <a:pt x="352531" y="3008630"/>
                    <a:pt x="0" y="2656099"/>
                    <a:pt x="0" y="2221230"/>
                  </a:cubicBezTo>
                  <a:lnTo>
                    <a:pt x="0" y="787400"/>
                  </a:lnTo>
                  <a:cubicBezTo>
                    <a:pt x="0" y="352531"/>
                    <a:pt x="352531" y="0"/>
                    <a:pt x="787400" y="0"/>
                  </a:cubicBezTo>
                  <a:close/>
                </a:path>
              </a:pathLst>
            </a:custGeom>
            <a:solidFill>
              <a:srgbClr val="FFFFFF">
                <a:alpha val="7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2261830" cy="3037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441699" y="7742599"/>
            <a:ext cx="4529423" cy="1908118"/>
            <a:chOff x="0" y="0"/>
            <a:chExt cx="6039230" cy="2544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39231" cy="2544157"/>
            </a:xfrm>
            <a:custGeom>
              <a:avLst/>
              <a:gdLst/>
              <a:ahLst/>
              <a:cxnLst/>
              <a:rect r="r" b="b" t="t" l="l"/>
              <a:pathLst>
                <a:path h="2544157" w="6039231">
                  <a:moveTo>
                    <a:pt x="1272079" y="0"/>
                  </a:moveTo>
                  <a:lnTo>
                    <a:pt x="4767152" y="0"/>
                  </a:lnTo>
                  <a:cubicBezTo>
                    <a:pt x="5469702" y="0"/>
                    <a:pt x="6039231" y="569529"/>
                    <a:pt x="6039231" y="1272079"/>
                  </a:cubicBezTo>
                  <a:lnTo>
                    <a:pt x="6039231" y="1272079"/>
                  </a:lnTo>
                  <a:cubicBezTo>
                    <a:pt x="6039231" y="1609455"/>
                    <a:pt x="5905209" y="1933013"/>
                    <a:pt x="5666648" y="2171574"/>
                  </a:cubicBezTo>
                  <a:cubicBezTo>
                    <a:pt x="5428087" y="2410135"/>
                    <a:pt x="5104528" y="2544157"/>
                    <a:pt x="4767152" y="2544157"/>
                  </a:cubicBezTo>
                  <a:lnTo>
                    <a:pt x="1272079" y="2544157"/>
                  </a:lnTo>
                  <a:cubicBezTo>
                    <a:pt x="934702" y="2544157"/>
                    <a:pt x="611144" y="2410135"/>
                    <a:pt x="372583" y="2171574"/>
                  </a:cubicBezTo>
                  <a:cubicBezTo>
                    <a:pt x="134022" y="1933013"/>
                    <a:pt x="0" y="1609455"/>
                    <a:pt x="0" y="1272079"/>
                  </a:cubicBezTo>
                  <a:lnTo>
                    <a:pt x="0" y="1272079"/>
                  </a:lnTo>
                  <a:cubicBezTo>
                    <a:pt x="0" y="934702"/>
                    <a:pt x="134022" y="611144"/>
                    <a:pt x="372583" y="372583"/>
                  </a:cubicBezTo>
                  <a:cubicBezTo>
                    <a:pt x="611144" y="134022"/>
                    <a:pt x="934702" y="0"/>
                    <a:pt x="1272079" y="0"/>
                  </a:cubicBezTo>
                  <a:close/>
                </a:path>
              </a:pathLst>
            </a:custGeom>
            <a:solidFill>
              <a:srgbClr val="FFFFFF">
                <a:alpha val="68627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66675"/>
              <a:ext cx="6039230" cy="2477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  <a:p>
              <a:pPr algn="ctr">
                <a:lnSpc>
                  <a:spcPts val="3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2180726" y="2089877"/>
            <a:ext cx="13677347" cy="2586898"/>
            <a:chOff x="0" y="0"/>
            <a:chExt cx="18236463" cy="34491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36464" cy="3449197"/>
            </a:xfrm>
            <a:custGeom>
              <a:avLst/>
              <a:gdLst/>
              <a:ahLst/>
              <a:cxnLst/>
              <a:rect r="r" b="b" t="t" l="l"/>
              <a:pathLst>
                <a:path h="3449197" w="18236464">
                  <a:moveTo>
                    <a:pt x="961204" y="0"/>
                  </a:moveTo>
                  <a:lnTo>
                    <a:pt x="17275259" y="0"/>
                  </a:lnTo>
                  <a:cubicBezTo>
                    <a:pt x="17530187" y="0"/>
                    <a:pt x="17774673" y="101269"/>
                    <a:pt x="17954934" y="281530"/>
                  </a:cubicBezTo>
                  <a:cubicBezTo>
                    <a:pt x="18135194" y="461791"/>
                    <a:pt x="18236464" y="706277"/>
                    <a:pt x="18236464" y="961204"/>
                  </a:cubicBezTo>
                  <a:lnTo>
                    <a:pt x="18236464" y="2487993"/>
                  </a:lnTo>
                  <a:cubicBezTo>
                    <a:pt x="18236464" y="3018851"/>
                    <a:pt x="17806118" y="3449197"/>
                    <a:pt x="17275259" y="3449197"/>
                  </a:cubicBezTo>
                  <a:lnTo>
                    <a:pt x="961204" y="3449197"/>
                  </a:lnTo>
                  <a:cubicBezTo>
                    <a:pt x="706277" y="3449197"/>
                    <a:pt x="461791" y="3347927"/>
                    <a:pt x="281530" y="3167667"/>
                  </a:cubicBezTo>
                  <a:cubicBezTo>
                    <a:pt x="101269" y="2987406"/>
                    <a:pt x="0" y="2742920"/>
                    <a:pt x="0" y="2487993"/>
                  </a:cubicBezTo>
                  <a:lnTo>
                    <a:pt x="0" y="961204"/>
                  </a:lnTo>
                  <a:cubicBezTo>
                    <a:pt x="0" y="706277"/>
                    <a:pt x="101269" y="461791"/>
                    <a:pt x="281530" y="281530"/>
                  </a:cubicBezTo>
                  <a:cubicBezTo>
                    <a:pt x="461791" y="101269"/>
                    <a:pt x="706277" y="0"/>
                    <a:pt x="961204" y="0"/>
                  </a:cubicBezTo>
                  <a:close/>
                </a:path>
              </a:pathLst>
            </a:custGeom>
            <a:solidFill>
              <a:srgbClr val="002060">
                <a:alpha val="7098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36463" cy="34777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921740" y="351818"/>
            <a:ext cx="1569340" cy="1571861"/>
            <a:chOff x="0" y="0"/>
            <a:chExt cx="2371090" cy="2374900"/>
          </a:xfrm>
        </p:grpSpPr>
        <p:sp>
          <p:nvSpPr>
            <p:cNvPr name="Freeform 13" id="13" descr="Yuvarlak Loge T"/>
            <p:cNvSpPr/>
            <p:nvPr/>
          </p:nvSpPr>
          <p:spPr>
            <a:xfrm flipH="false" flipV="false" rot="0">
              <a:off x="0" y="0"/>
              <a:ext cx="2371090" cy="2374900"/>
            </a:xfrm>
            <a:custGeom>
              <a:avLst/>
              <a:gdLst/>
              <a:ahLst/>
              <a:cxnLst/>
              <a:rect r="r" b="b" t="t" l="l"/>
              <a:pathLst>
                <a:path h="2374900" w="2371090">
                  <a:moveTo>
                    <a:pt x="1185545" y="0"/>
                  </a:moveTo>
                  <a:lnTo>
                    <a:pt x="1185545" y="0"/>
                  </a:lnTo>
                  <a:cubicBezTo>
                    <a:pt x="1499971" y="0"/>
                    <a:pt x="1801519" y="124905"/>
                    <a:pt x="2023852" y="347238"/>
                  </a:cubicBezTo>
                  <a:cubicBezTo>
                    <a:pt x="2246185" y="569571"/>
                    <a:pt x="2371090" y="871119"/>
                    <a:pt x="2371090" y="1185545"/>
                  </a:cubicBezTo>
                  <a:lnTo>
                    <a:pt x="2371090" y="1189355"/>
                  </a:lnTo>
                  <a:cubicBezTo>
                    <a:pt x="2371090" y="1503781"/>
                    <a:pt x="2246185" y="1805329"/>
                    <a:pt x="2023852" y="2027662"/>
                  </a:cubicBezTo>
                  <a:cubicBezTo>
                    <a:pt x="1801519" y="2249995"/>
                    <a:pt x="1499971" y="2374900"/>
                    <a:pt x="1185545" y="2374900"/>
                  </a:cubicBezTo>
                  <a:lnTo>
                    <a:pt x="1185545" y="2374900"/>
                  </a:lnTo>
                  <a:cubicBezTo>
                    <a:pt x="871119" y="2374900"/>
                    <a:pt x="569571" y="2249995"/>
                    <a:pt x="347238" y="2027662"/>
                  </a:cubicBezTo>
                  <a:cubicBezTo>
                    <a:pt x="124905" y="1805329"/>
                    <a:pt x="0" y="1503781"/>
                    <a:pt x="0" y="1189355"/>
                  </a:cubicBezTo>
                  <a:lnTo>
                    <a:pt x="0" y="1185545"/>
                  </a:lnTo>
                  <a:cubicBezTo>
                    <a:pt x="0" y="871119"/>
                    <a:pt x="124905" y="569571"/>
                    <a:pt x="347238" y="347238"/>
                  </a:cubicBezTo>
                  <a:cubicBezTo>
                    <a:pt x="569571" y="124905"/>
                    <a:pt x="871119" y="0"/>
                    <a:pt x="118554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" r="0" b="-4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11941145" y="572624"/>
            <a:ext cx="2484013" cy="1242006"/>
          </a:xfrm>
          <a:custGeom>
            <a:avLst/>
            <a:gdLst/>
            <a:ahLst/>
            <a:cxnLst/>
            <a:rect r="r" b="b" t="t" l="l"/>
            <a:pathLst>
              <a:path h="1242006" w="2484013">
                <a:moveTo>
                  <a:pt x="0" y="0"/>
                </a:moveTo>
                <a:lnTo>
                  <a:pt x="2484013" y="0"/>
                </a:lnTo>
                <a:lnTo>
                  <a:pt x="2484013" y="1242007"/>
                </a:lnTo>
                <a:lnTo>
                  <a:pt x="0" y="12420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245921" y="214194"/>
            <a:ext cx="1733942" cy="1847108"/>
          </a:xfrm>
          <a:custGeom>
            <a:avLst/>
            <a:gdLst/>
            <a:ahLst/>
            <a:cxnLst/>
            <a:rect r="r" b="b" t="t" l="l"/>
            <a:pathLst>
              <a:path h="1847108" w="1733942">
                <a:moveTo>
                  <a:pt x="0" y="0"/>
                </a:moveTo>
                <a:lnTo>
                  <a:pt x="1733942" y="0"/>
                </a:lnTo>
                <a:lnTo>
                  <a:pt x="1733942" y="1847108"/>
                </a:lnTo>
                <a:lnTo>
                  <a:pt x="0" y="18471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65133" y="7827070"/>
            <a:ext cx="4082554" cy="1501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Yazar(lar)ın Adı-Soyadı</a:t>
            </a:r>
          </a:p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Kurum/Unvan Bilgileri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245921" y="5810890"/>
            <a:ext cx="11330385" cy="861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0"/>
              </a:lnSpc>
              <a:spcBef>
                <a:spcPct val="0"/>
              </a:spcBef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Asıl başlık stilini düzenlemek için tıklayın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353702" y="2276475"/>
            <a:ext cx="13316282" cy="255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Faysalabad Üniversitesi ev sahipliğinde</a:t>
            </a:r>
          </a:p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Uluslararası Sosyal Bilimler ve Yönetim Çalışmaları Kongresi</a:t>
            </a:r>
          </a:p>
          <a:p>
            <a:pPr algn="ctr">
              <a:lnSpc>
                <a:spcPts val="4199"/>
              </a:lnSpc>
            </a:pPr>
            <a:r>
              <a:rPr lang="en-US" sz="34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</a:t>
            </a:r>
            <a:r>
              <a:rPr lang="en-US" sz="34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APAY</a:t>
            </a:r>
            <a:r>
              <a:rPr lang="en-US" sz="34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ZEKA ÇAĞINDA YÖNETİM VE TOPLUMSAL DÖNÜŞÜM</a:t>
            </a:r>
          </a:p>
          <a:p>
            <a:pPr algn="ctr">
              <a:lnSpc>
                <a:spcPts val="4079"/>
              </a:lnSpc>
            </a:pPr>
            <a:r>
              <a:rPr lang="en-US" sz="33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2-4 Kasım 2026</a:t>
            </a:r>
          </a:p>
          <a:p>
            <a:pPr algn="ctr">
              <a:lnSpc>
                <a:spcPts val="4079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4599" y="4050535"/>
            <a:ext cx="5357717" cy="1988345"/>
            <a:chOff x="0" y="0"/>
            <a:chExt cx="7143623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143620" cy="2651127"/>
            </a:xfrm>
            <a:custGeom>
              <a:avLst/>
              <a:gdLst/>
              <a:ahLst/>
              <a:cxnLst/>
              <a:rect r="r" b="b" t="t" l="l"/>
              <a:pathLst>
                <a:path h="2651127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143623" cy="267970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İyi Bir Şekil Örneği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96039" y="6149788"/>
            <a:ext cx="5174837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Basit grafik - kalın, belirgin eksenler - büyük yazı tipleri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02294" y="4780912"/>
            <a:ext cx="6350615" cy="4734721"/>
          </a:xfrm>
          <a:custGeom>
            <a:avLst/>
            <a:gdLst/>
            <a:ahLst/>
            <a:cxnLst/>
            <a:rect r="r" b="b" t="t" l="l"/>
            <a:pathLst>
              <a:path h="4734721" w="6350615">
                <a:moveTo>
                  <a:pt x="0" y="0"/>
                </a:moveTo>
                <a:lnTo>
                  <a:pt x="6350615" y="0"/>
                </a:lnTo>
                <a:lnTo>
                  <a:pt x="6350615" y="4734720"/>
                </a:lnTo>
                <a:lnTo>
                  <a:pt x="0" y="4734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11" id="11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04599" y="4261361"/>
            <a:ext cx="5357717" cy="1988344"/>
            <a:chOff x="0" y="0"/>
            <a:chExt cx="7143623" cy="26511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Kötü Bir Şekil Örneği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870147" y="6268755"/>
            <a:ext cx="5174837" cy="1007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Arimo"/>
                <a:ea typeface="Arimo"/>
                <a:cs typeface="Arimo"/>
                <a:sym typeface="Arimo"/>
              </a:rPr>
              <a:t>Açık renkler, zayıf kontrast, çok küçük metin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562984" y="4415723"/>
            <a:ext cx="8108909" cy="5115625"/>
            <a:chOff x="0" y="0"/>
            <a:chExt cx="7680960" cy="484564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680960" cy="4845685"/>
            </a:xfrm>
            <a:custGeom>
              <a:avLst/>
              <a:gdLst/>
              <a:ahLst/>
              <a:cxnLst/>
              <a:rect r="r" b="b" t="t" l="l"/>
              <a:pathLst>
                <a:path h="4845685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4845685"/>
                  </a:lnTo>
                  <a:lnTo>
                    <a:pt x="0" y="484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568453"/>
            <a:ext cx="15995609" cy="7228887"/>
            <a:chOff x="0" y="0"/>
            <a:chExt cx="21327478" cy="96385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638513"/>
            </a:xfrm>
            <a:custGeom>
              <a:avLst/>
              <a:gdLst/>
              <a:ahLst/>
              <a:cxnLst/>
              <a:rect r="r" b="b" t="t" l="l"/>
              <a:pathLst>
                <a:path h="963851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638513"/>
                  </a:lnTo>
                  <a:lnTo>
                    <a:pt x="0" y="963851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248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1327478" cy="974329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Çalışmanızın en önemli bulgularını ayrı satırlarda (3-6) özetleyin.</a:t>
              </a:r>
            </a:p>
            <a:p>
              <a:pPr algn="l">
                <a:lnSpc>
                  <a:spcPts val="5250"/>
                </a:lnSpc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Dinleyicilerin kolayca akılda tutabileceği kısa ve net ifadeler kullanın.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538" indent="-551269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>
                <a:lnSpc>
                  <a:spcPts val="5250"/>
                </a:lnSpc>
              </a:pPr>
            </a:p>
            <a:p>
              <a:pPr algn="l" marL="1423035" indent="-474345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22806" indent="-474269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4500"/>
                </a:lnSpc>
              </a:pPr>
            </a:p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995" indent="-551498" lvl="1">
                <a:lnSpc>
                  <a:spcPts val="52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19800" y="280950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Sonuç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1530" y="2793351"/>
            <a:ext cx="15995609" cy="7537105"/>
            <a:chOff x="0" y="0"/>
            <a:chExt cx="21327478" cy="1004947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1327478" cy="101161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True Type Yazı Tiplerini Dosyanıza Dahil Etme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Sırasıyla;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“Araçlar”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“Seçenekler”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),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“Kaydetme seçenekleri”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“Yazı tiplerini dosyaya dahil et” 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seçeneklerini işaretleyiniz. Alternatif olarak:</a:t>
              </a:r>
            </a:p>
            <a:p>
              <a:pPr algn="l" marL="1422806" indent="-474269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,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“Embed True Type”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(True Type yazı tiplerini dahil et) seçeneğini işaretleyiniz.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</a:p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Dosyanızı aşağıdaki biçime uygun olarak adlandırınız: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S-P_yazar.ppt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Oturum numarası/Adı,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Bildiri sunma sırası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Örnek: 5-3_Smith.ppt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510661" y="248545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Dosya Kaydetme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5" id="5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t="-4" r="0" b="-4"/>
                </a:stretch>
              </a:blipFill>
            </p:spPr>
          </p:sp>
        </p:grpSp>
        <p:sp>
          <p:nvSpPr>
            <p:cNvPr name="Freeform 6" id="6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63691" y="3266143"/>
            <a:ext cx="15995609" cy="7813722"/>
            <a:chOff x="0" y="0"/>
            <a:chExt cx="21327478" cy="1041829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327473" cy="10418293"/>
            </a:xfrm>
            <a:custGeom>
              <a:avLst/>
              <a:gdLst/>
              <a:ahLst/>
              <a:cxnLst/>
              <a:rect r="r" b="b" t="t" l="l"/>
              <a:pathLst>
                <a:path h="1041829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418293"/>
                  </a:lnTo>
                  <a:lnTo>
                    <a:pt x="0" y="10418293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6544" t="0" r="-6544" b="9781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21327478" cy="104659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sunum şablonu, Akademik Çalışmalar Kongresi’nde kullanılmak üzere hazırlanmıştır.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Sunumdaki görseller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yüksek çözünürlükte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olmalı, yazı boyutları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arka sıradan okunabilir büyüklükte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seçilmelidir.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 saatinden önce salonda/çevrim içi platformda hazır bulununuz.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545" indent="-465772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 dosyanızı, oturumunuz başlamadan önce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bir flash sürücüyle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kontrol masasına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getirmeniz ve sisteme yükleyerek kontrolleri yapmanız gerekmektedir.</a:t>
              </a:r>
            </a:p>
            <a:p>
              <a:pPr algn="l" marL="931545" indent="-465772" lvl="1">
                <a:lnSpc>
                  <a:spcPts val="462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68009" y="2485454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017460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23825"/>
              <a:ext cx="21327478" cy="95230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5418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Oturumlardaki her bir sunum, maksimum 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15 dakika sunum + 5 dakika soru-cevap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formatında gerçekleştirilir. </a:t>
              </a:r>
            </a:p>
            <a:p>
              <a:pPr algn="l">
                <a:lnSpc>
                  <a:spcPts val="5418"/>
                </a:lnSpc>
              </a:pP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Süre planlaması, oturum yoğunluğuna göre oturum başkanı tarafından değiştirilebilir.</a:t>
              </a: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Önerilen maksimum slayt sayfa sayısı, başlık ve sonuçlar vb. dahil olmak üzere 15'tir.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30" y="3496772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982588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çalışmanızda bahsedeceğiniz en önemli 3-6 konunun ana hatlarını içerir.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931545" indent="-46577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368742" indent="-456247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368362" indent="-456120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3564"/>
                </a:lnSpc>
              </a:pPr>
            </a:p>
            <a:p>
              <a:pPr algn="l" marL="985838" indent="-492919" lvl="1">
                <a:lnSpc>
                  <a:spcPts val="4860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920115" indent="-460058" lvl="1">
                <a:lnSpc>
                  <a:spcPts val="453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80392" y="3224216"/>
            <a:ext cx="89118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Hat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575284"/>
            <a:ext cx="15995609" cy="7090965"/>
            <a:chOff x="0" y="0"/>
            <a:chExt cx="21327478" cy="94546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454617"/>
            </a:xfrm>
            <a:custGeom>
              <a:avLst/>
              <a:gdLst/>
              <a:ahLst/>
              <a:cxnLst/>
              <a:rect r="r" b="b" t="t" l="l"/>
              <a:pathLst>
                <a:path h="945461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454617"/>
                  </a:lnTo>
                  <a:lnTo>
                    <a:pt x="0" y="94546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585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33350"/>
              <a:ext cx="21327478" cy="9587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çalışmanızın amaçlarını – hedeflerinizi ve çalışmanızın motivasyonunu özetlemektedir. Örneğin, çalışmanızla ulaşmayı hedeflediğiniz en önemli 3-5 amacı sıralayınız.</a:t>
              </a:r>
            </a:p>
            <a:p>
              <a:pPr algn="l">
                <a:lnSpc>
                  <a:spcPts val="5586"/>
                </a:lnSpc>
              </a:pPr>
            </a:p>
            <a:p>
              <a:pPr algn="l" marL="932498" indent="-466249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477328" indent="-492443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76985" indent="-492328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5187"/>
                </a:lnSpc>
              </a:pPr>
            </a:p>
            <a:p>
              <a:pPr algn="l" marL="472440" indent="-236220" lvl="1">
                <a:lnSpc>
                  <a:spcPts val="5985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440944" indent="-220472" lvl="1">
                <a:lnSpc>
                  <a:spcPts val="558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88663" y="2816332"/>
            <a:ext cx="208865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Amaçlar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326634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21327478" cy="95135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Siyah veya başka bir koyu renk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Beyaz arka plan ile maksimum kontrast sağlayınız.</a:t>
              </a:r>
            </a:p>
            <a:p>
              <a:pPr algn="l">
                <a:lnSpc>
                  <a:spcPts val="4050"/>
                </a:lnSpc>
              </a:pPr>
            </a:p>
            <a:p>
              <a:pPr algn="l" marL="822503" indent="-411251" lvl="1">
                <a:lnSpc>
                  <a:spcPts val="4860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Calibri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veya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Arial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yazı tiplerini kullanınız.</a:t>
              </a:r>
            </a:p>
            <a:p>
              <a:pPr algn="l">
                <a:lnSpc>
                  <a:spcPts val="4860"/>
                </a:lnSpc>
              </a:pPr>
            </a:p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Mümkün olduğunca büyük yazı tipleri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Ana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32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İkinci düzey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28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En küçük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24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küçük yazılar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(örneğin 20 punto) çok küçük olduğu için kullanmayın.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Dikkat: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Sarı, gri, pembe veya açık mavi renkler ekranda güzel görünebilir ancak projeksiyon ile yansıtıldığında okunmaz hale gelebilir.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503522" y="2681982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1327478" cy="95040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Yazı tiplerinin, etiketlerin ve diğer tüm metinlerin okunabilir olduğundan emin olun.</a:t>
              </a:r>
            </a:p>
            <a:p>
              <a:pPr algn="l" marL="822960" indent="-411480" lvl="1">
                <a:lnSpc>
                  <a:spcPts val="4788"/>
                </a:lnSpc>
              </a:pPr>
            </a:p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slaytın altına, anlattığınız konuyu özetleyen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1-2 satırlık bir cümle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eklemek iyi bir uygulamadır. Bu, sözlü açıklamalarınızı duyamayan izleyiciler için faydalı olacaktır.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30" y="351556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92391" y="2696908"/>
            <a:ext cx="15995609" cy="8235357"/>
            <a:chOff x="0" y="0"/>
            <a:chExt cx="21327478" cy="109804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980473"/>
            </a:xfrm>
            <a:custGeom>
              <a:avLst/>
              <a:gdLst/>
              <a:ahLst/>
              <a:cxnLst/>
              <a:rect r="r" b="b" t="t" l="l"/>
              <a:pathLst>
                <a:path h="1098047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980473"/>
                  </a:lnTo>
                  <a:lnTo>
                    <a:pt x="0" y="109804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440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11018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Kavramları mümkün olduğunca basit tutunuz.</a:t>
              </a:r>
            </a:p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sayfada yalnızca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tek bir ana fikre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yer veriniz. Satır bölmelerinden kaçınınız.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Dinleyicilerin uzun metinler okumak yerine size odaklanmasını sağlayınız.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30 kelime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kullanmanız önerilir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6 satır metin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bulundurmanız önerilir.</a:t>
              </a:r>
            </a:p>
            <a:p>
              <a:pPr algn="l" marL="1884235" indent="-628078" lvl="2">
                <a:lnSpc>
                  <a:spcPts val="4158"/>
                </a:lnSpc>
              </a:pP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Bir karmaşık şekil yerine birkaç basit şekil kullanınız.</a:t>
              </a: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Daha sonra tekrar başvurmayı planladığınız bir sayfanın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kopyalarını oluşturunuz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Sunum sırasında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sayfalar arasında ileri geri geçiş yapmamanız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Bir slayta geri dönmeyi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planlamamanız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584198" indent="-528066" lvl="2">
                <a:lnSpc>
                  <a:spcPts val="4158"/>
                </a:lnSpc>
              </a:pPr>
            </a:p>
            <a:p>
              <a:pPr algn="l" marL="950785" indent="-316928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Projeksiyon bilgisayarı ses sistemine bağlı olmayacağı için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ses efektleri kullanmamanız önerilir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950785" indent="-316928" lvl="2">
                <a:lnSpc>
                  <a:spcPts val="4158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36932" y="195310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Genel Yönergeler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514028"/>
            <a:ext cx="15995609" cy="7953483"/>
            <a:chOff x="0" y="0"/>
            <a:chExt cx="21327478" cy="106046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604641"/>
            </a:xfrm>
            <a:custGeom>
              <a:avLst/>
              <a:gdLst/>
              <a:ahLst/>
              <a:cxnLst/>
              <a:rect r="r" b="b" t="t" l="l"/>
              <a:pathLst>
                <a:path h="10604641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604641"/>
                  </a:lnTo>
                  <a:lnTo>
                    <a:pt x="0" y="1060464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1366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1327478" cy="106617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Basit Çizimler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Basit çizimler genellikle en iyi sonucu verir.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Tüm çizgileri yeterince kalın yapınız.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Yüksek kontrast sağlamak için koyu renkler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Noktalı, kesik çizgiler veya diğer özel çizgiler </a:t>
              </a: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kalın ve belirgin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olmalıdır.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Yazı Tipi ve Boyutu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 içinde yer alan yazı tiplerinin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büyük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olmasına dikkat edin.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Şekillerde de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Calibri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 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Arial 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yazı tipleri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Times New Roman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gibi serif yazı tiplerinden kaçının. Bu yazı tipleri basılı materyaller için uygundur ancak ekranlarda okunabilirliği düşüktür.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Grafikler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İçe aktarılan grafiklerde küçük yazı tipleri ve ince çizgiler olabilir.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 tür sorunları grafiklerin hazırlandığı kaynak programda düzeltin.</a:t>
              </a:r>
            </a:p>
            <a:p>
              <a:pPr algn="l" marL="1459897" indent="-486632" lvl="2">
                <a:lnSpc>
                  <a:spcPts val="3862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56396" y="1587916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0" y="0"/>
            <a:ext cx="18502157" cy="10440085"/>
            <a:chOff x="0" y="0"/>
            <a:chExt cx="24669542" cy="139201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669542" cy="13920113"/>
            </a:xfrm>
            <a:custGeom>
              <a:avLst/>
              <a:gdLst/>
              <a:ahLst/>
              <a:cxnLst/>
              <a:rect r="r" b="b" t="t" l="l"/>
              <a:pathLst>
                <a:path h="13920113" w="24669542">
                  <a:moveTo>
                    <a:pt x="0" y="0"/>
                  </a:moveTo>
                  <a:lnTo>
                    <a:pt x="24669542" y="0"/>
                  </a:lnTo>
                  <a:lnTo>
                    <a:pt x="24669542" y="13920113"/>
                  </a:lnTo>
                  <a:lnTo>
                    <a:pt x="0" y="13920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25000"/>
              </a:blip>
              <a:stretch>
                <a:fillRect l="-5139" t="0" r="-5139" b="0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10562320" y="469090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15921527" y="763499"/>
              <a:ext cx="3312017" cy="1656009"/>
            </a:xfrm>
            <a:custGeom>
              <a:avLst/>
              <a:gdLst/>
              <a:ahLst/>
              <a:cxnLst/>
              <a:rect r="r" b="b" t="t" l="l"/>
              <a:pathLst>
                <a:path h="1656009" w="3312017">
                  <a:moveTo>
                    <a:pt x="0" y="0"/>
                  </a:moveTo>
                  <a:lnTo>
                    <a:pt x="3312017" y="0"/>
                  </a:lnTo>
                  <a:lnTo>
                    <a:pt x="3312017" y="1656009"/>
                  </a:lnTo>
                  <a:lnTo>
                    <a:pt x="0" y="1656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327895" y="285592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DAHRyFqSiOs</dc:identifier>
  <dcterms:modified xsi:type="dcterms:W3CDTF">2011-08-01T06:04:30Z</dcterms:modified>
  <cp:revision>1</cp:revision>
  <dc:title>XI. ASC sunum SABLONU.pptx Kopyası Kopyası</dc:title>
</cp:coreProperties>
</file>